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33" r:id="rId1"/>
  </p:sldMasterIdLst>
  <p:notesMasterIdLst>
    <p:notesMasterId r:id="rId20"/>
  </p:notes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906000" cy="6858000" type="A4"/>
  <p:notesSz cx="8229600" cy="146304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  <p:embeddedFont>
      <p:font typeface="Saira Medium" panose="020B0604020202020204" charset="0"/>
      <p:regular r:id="rId29"/>
    </p:embeddedFont>
    <p:embeddedFont>
      <p:font typeface="Wingdings 3" panose="05040102010807070707" pitchFamily="18" charset="2"/>
      <p:regular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11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522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39895" rtl="0" eaLnBrk="1" latinLnBrk="0" hangingPunct="1">
      <a:defRPr sz="840" kern="1200">
        <a:solidFill>
          <a:schemeClr val="tx1"/>
        </a:solidFill>
        <a:latin typeface="+mn-lt"/>
        <a:ea typeface="+mn-ea"/>
        <a:cs typeface="+mn-cs"/>
      </a:defRPr>
    </a:lvl1pPr>
    <a:lvl2pPr marL="319948" algn="l" defTabSz="639895" rtl="0" eaLnBrk="1" latinLnBrk="0" hangingPunct="1">
      <a:defRPr sz="840" kern="1200">
        <a:solidFill>
          <a:schemeClr val="tx1"/>
        </a:solidFill>
        <a:latin typeface="+mn-lt"/>
        <a:ea typeface="+mn-ea"/>
        <a:cs typeface="+mn-cs"/>
      </a:defRPr>
    </a:lvl2pPr>
    <a:lvl3pPr marL="639895" algn="l" defTabSz="639895" rtl="0" eaLnBrk="1" latinLnBrk="0" hangingPunct="1">
      <a:defRPr sz="840" kern="1200">
        <a:solidFill>
          <a:schemeClr val="tx1"/>
        </a:solidFill>
        <a:latin typeface="+mn-lt"/>
        <a:ea typeface="+mn-ea"/>
        <a:cs typeface="+mn-cs"/>
      </a:defRPr>
    </a:lvl3pPr>
    <a:lvl4pPr marL="959844" algn="l" defTabSz="639895" rtl="0" eaLnBrk="1" latinLnBrk="0" hangingPunct="1">
      <a:defRPr sz="840" kern="1200">
        <a:solidFill>
          <a:schemeClr val="tx1"/>
        </a:solidFill>
        <a:latin typeface="+mn-lt"/>
        <a:ea typeface="+mn-ea"/>
        <a:cs typeface="+mn-cs"/>
      </a:defRPr>
    </a:lvl4pPr>
    <a:lvl5pPr marL="1279791" algn="l" defTabSz="639895" rtl="0" eaLnBrk="1" latinLnBrk="0" hangingPunct="1">
      <a:defRPr sz="840" kern="1200">
        <a:solidFill>
          <a:schemeClr val="tx1"/>
        </a:solidFill>
        <a:latin typeface="+mn-lt"/>
        <a:ea typeface="+mn-ea"/>
        <a:cs typeface="+mn-cs"/>
      </a:defRPr>
    </a:lvl5pPr>
    <a:lvl6pPr marL="1599738" algn="l" defTabSz="639895" rtl="0" eaLnBrk="1" latinLnBrk="0" hangingPunct="1">
      <a:defRPr sz="840" kern="1200">
        <a:solidFill>
          <a:schemeClr val="tx1"/>
        </a:solidFill>
        <a:latin typeface="+mn-lt"/>
        <a:ea typeface="+mn-ea"/>
        <a:cs typeface="+mn-cs"/>
      </a:defRPr>
    </a:lvl6pPr>
    <a:lvl7pPr marL="1919687" algn="l" defTabSz="639895" rtl="0" eaLnBrk="1" latinLnBrk="0" hangingPunct="1">
      <a:defRPr sz="840" kern="1200">
        <a:solidFill>
          <a:schemeClr val="tx1"/>
        </a:solidFill>
        <a:latin typeface="+mn-lt"/>
        <a:ea typeface="+mn-ea"/>
        <a:cs typeface="+mn-cs"/>
      </a:defRPr>
    </a:lvl7pPr>
    <a:lvl8pPr marL="2239634" algn="l" defTabSz="639895" rtl="0" eaLnBrk="1" latinLnBrk="0" hangingPunct="1">
      <a:defRPr sz="840" kern="1200">
        <a:solidFill>
          <a:schemeClr val="tx1"/>
        </a:solidFill>
        <a:latin typeface="+mn-lt"/>
        <a:ea typeface="+mn-ea"/>
        <a:cs typeface="+mn-cs"/>
      </a:defRPr>
    </a:lvl8pPr>
    <a:lvl9pPr marL="2559581" algn="l" defTabSz="639895" rtl="0" eaLnBrk="1" latinLnBrk="0" hangingPunct="1">
      <a:defRPr sz="8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76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696178" y="1169931"/>
            <a:ext cx="5216071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7850" y="533401"/>
            <a:ext cx="6667606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7850" y="3843868"/>
            <a:ext cx="5367104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5692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851" y="533400"/>
            <a:ext cx="7101106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1481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1981200"/>
            <a:ext cx="6936007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1" y="4487334"/>
            <a:ext cx="6936006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94779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77851" y="533401"/>
            <a:ext cx="4279131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5050892" y="533400"/>
            <a:ext cx="427725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94145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501" y="533400"/>
            <a:ext cx="4026605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7849" y="1143001"/>
            <a:ext cx="4274256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9601" y="566738"/>
            <a:ext cx="407772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0893" y="1143000"/>
            <a:ext cx="4286430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56975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0139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2032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0223" y="533400"/>
            <a:ext cx="34671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850" y="533400"/>
            <a:ext cx="4808651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70223" y="2209803"/>
            <a:ext cx="34671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40074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0450" y="1447800"/>
            <a:ext cx="3860196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825500" y="914400"/>
            <a:ext cx="3554389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70696" y="2743200"/>
            <a:ext cx="3861242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7850" y="6172201"/>
            <a:ext cx="629603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6725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77850" y="533400"/>
            <a:ext cx="87503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25502" y="3843867"/>
            <a:ext cx="78881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98429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533400"/>
            <a:ext cx="87503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4114800"/>
            <a:ext cx="6915515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22187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40" y="533400"/>
            <a:ext cx="743143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55701" y="3429000"/>
            <a:ext cx="6936006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1" y="4301070"/>
            <a:ext cx="6914224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7651" y="710624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7551" y="2768601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707168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3429000"/>
            <a:ext cx="6914224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5132981"/>
            <a:ext cx="6915515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3210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7641" y="533400"/>
            <a:ext cx="7431435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77851" y="3886200"/>
            <a:ext cx="6914224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4953000"/>
            <a:ext cx="6914223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7651" y="710624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7551" y="2768601"/>
            <a:ext cx="49542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817604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533400"/>
            <a:ext cx="8152796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77851" y="3928534"/>
            <a:ext cx="6914224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4766736"/>
            <a:ext cx="6914223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2294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7851" y="533401"/>
            <a:ext cx="7101106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279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3606" y="533400"/>
            <a:ext cx="221454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7850" y="533400"/>
            <a:ext cx="6337513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93207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8491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226565" y="3894668"/>
            <a:ext cx="2676327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7851" y="4495800"/>
            <a:ext cx="7101106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1" y="533401"/>
            <a:ext cx="7101106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9432" y="6172204"/>
            <a:ext cx="130050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764DE79-268F-4C1A-8933-263129D2AF90}" type="datetimeFigureOut">
              <a:rPr lang="en-US" smtClean="0"/>
              <a:t>5/6/2026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7850" y="6172201"/>
            <a:ext cx="629603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22295" y="5578479"/>
            <a:ext cx="928316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0137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2939"/>
            <a:ext cx="3714750" cy="5572125"/>
          </a:xfrm>
          <a:prstGeom prst="rect">
            <a:avLst/>
          </a:prstGeom>
          <a:solidFill>
            <a:schemeClr val="accent2">
              <a:lumMod val="75000"/>
            </a:schemeClr>
          </a:solidFill>
          <a:ln/>
        </p:spPr>
      </p:sp>
      <p:sp>
        <p:nvSpPr>
          <p:cNvPr id="4" name="Text 1"/>
          <p:cNvSpPr/>
          <p:nvPr/>
        </p:nvSpPr>
        <p:spPr>
          <a:xfrm>
            <a:off x="4252220" y="1327039"/>
            <a:ext cx="5116327" cy="959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759"/>
              </a:lnSpc>
            </a:pPr>
            <a:r>
              <a:rPr lang="en-US" sz="3014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Проект реабилитации подростков в условиях </a:t>
            </a:r>
            <a:endParaRPr lang="en-US" sz="3014" dirty="0"/>
          </a:p>
        </p:txBody>
      </p:sp>
      <p:sp>
        <p:nvSpPr>
          <p:cNvPr id="5" name="Text 2"/>
          <p:cNvSpPr/>
          <p:nvPr/>
        </p:nvSpPr>
        <p:spPr>
          <a:xfrm>
            <a:off x="4252220" y="2348274"/>
            <a:ext cx="5116327" cy="959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759"/>
              </a:lnSpc>
            </a:pPr>
            <a:r>
              <a:rPr lang="en-US" sz="3014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ГАУЗ РБ ДПС Толпар отделение Алкино</a:t>
            </a:r>
            <a:endParaRPr lang="en-US" sz="3014" dirty="0"/>
          </a:p>
        </p:txBody>
      </p:sp>
      <p:sp>
        <p:nvSpPr>
          <p:cNvPr id="6" name="Text 3"/>
          <p:cNvSpPr/>
          <p:nvPr/>
        </p:nvSpPr>
        <p:spPr>
          <a:xfrm>
            <a:off x="4252220" y="3369508"/>
            <a:ext cx="5116327" cy="1439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759"/>
              </a:lnSpc>
            </a:pPr>
            <a:r>
              <a:rPr lang="en-US" sz="3014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 для сохранения репродуктивного здоровья</a:t>
            </a:r>
            <a:endParaRPr lang="en-US" sz="3014" dirty="0"/>
          </a:p>
        </p:txBody>
      </p:sp>
      <p:sp>
        <p:nvSpPr>
          <p:cNvPr id="7" name="Text 4"/>
          <p:cNvSpPr/>
          <p:nvPr/>
        </p:nvSpPr>
        <p:spPr>
          <a:xfrm>
            <a:off x="4252220" y="5039534"/>
            <a:ext cx="5116327" cy="491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930"/>
              </a:lnSpc>
            </a:pPr>
            <a:r>
              <a:rPr lang="en-US" sz="1354" dirty="0">
                <a:latin typeface="Roboto" pitchFamily="34" charset="0"/>
                <a:ea typeface="Roboto" pitchFamily="34" charset="-122"/>
                <a:cs typeface="Roboto" pitchFamily="34" charset="-120"/>
              </a:rPr>
              <a:t>Комплексный подход к укреплению репродуктивного здоровья будущих поколений</a:t>
            </a:r>
            <a:endParaRPr lang="en-US" sz="1354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263ABF-626E-4737-9FCB-6F930F3B2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41" y="1910619"/>
            <a:ext cx="2732643" cy="34839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7468" y="1352030"/>
            <a:ext cx="8831077" cy="959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759"/>
              </a:lnSpc>
            </a:pPr>
            <a:r>
              <a:rPr lang="en-US" sz="3014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Актуальность проблемы: Почему это важно сейчас?</a:t>
            </a:r>
            <a:endParaRPr lang="en-US" sz="3014" dirty="0"/>
          </a:p>
        </p:txBody>
      </p:sp>
      <p:sp>
        <p:nvSpPr>
          <p:cNvPr id="3" name="Shape 1"/>
          <p:cNvSpPr/>
          <p:nvPr/>
        </p:nvSpPr>
        <p:spPr>
          <a:xfrm>
            <a:off x="537466" y="2618979"/>
            <a:ext cx="2841284" cy="2886912"/>
          </a:xfrm>
          <a:prstGeom prst="roundRect">
            <a:avLst>
              <a:gd name="adj" fmla="val 4865"/>
            </a:avLst>
          </a:prstGeom>
          <a:solidFill>
            <a:schemeClr val="accent1">
              <a:lumMod val="75000"/>
            </a:schemeClr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06513" y="2788028"/>
            <a:ext cx="460718" cy="460718"/>
          </a:xfrm>
          <a:prstGeom prst="roundRect">
            <a:avLst>
              <a:gd name="adj" fmla="val 13436980"/>
            </a:avLst>
          </a:prstGeom>
          <a:solidFill>
            <a:srgbClr val="FC8337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3240" y="2914676"/>
            <a:ext cx="207263" cy="20726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06514" y="3402319"/>
            <a:ext cx="2503186" cy="30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4"/>
              </a:lnSpc>
            </a:pPr>
            <a:r>
              <a:rPr lang="en-US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Формирование основ</a:t>
            </a:r>
            <a:endParaRPr lang="en-US" sz="1491" dirty="0"/>
          </a:p>
        </p:txBody>
      </p:sp>
      <p:sp>
        <p:nvSpPr>
          <p:cNvPr id="7" name="Text 4"/>
          <p:cNvSpPr/>
          <p:nvPr/>
        </p:nvSpPr>
        <p:spPr>
          <a:xfrm>
            <a:off x="706514" y="3801527"/>
            <a:ext cx="2503186" cy="1535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04"/>
              </a:lnSpc>
            </a:pPr>
            <a:r>
              <a:rPr lang="en-US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Репродуктивное здоровье закладывается в детском и юношеском возрасте через правильные знания и привычки</a:t>
            </a:r>
            <a:endParaRPr lang="en-US" sz="1491" dirty="0"/>
          </a:p>
        </p:txBody>
      </p:sp>
      <p:sp>
        <p:nvSpPr>
          <p:cNvPr id="8" name="Shape 5"/>
          <p:cNvSpPr/>
          <p:nvPr/>
        </p:nvSpPr>
        <p:spPr>
          <a:xfrm>
            <a:off x="3532327" y="2618985"/>
            <a:ext cx="2841284" cy="2886912"/>
          </a:xfrm>
          <a:prstGeom prst="roundRect">
            <a:avLst>
              <a:gd name="adj" fmla="val 4865"/>
            </a:avLst>
          </a:prstGeom>
          <a:solidFill>
            <a:schemeClr val="accent1">
              <a:lumMod val="75000"/>
            </a:schemeClr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701370" y="2788028"/>
            <a:ext cx="460718" cy="460718"/>
          </a:xfrm>
          <a:prstGeom prst="roundRect">
            <a:avLst>
              <a:gd name="adj" fmla="val 13436980"/>
            </a:avLst>
          </a:prstGeom>
          <a:solidFill>
            <a:srgbClr val="FC8337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28096" y="2914676"/>
            <a:ext cx="207263" cy="20726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701370" y="3402319"/>
            <a:ext cx="2503186" cy="30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4"/>
              </a:lnSpc>
            </a:pPr>
            <a:r>
              <a:rPr lang="en-US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Глобальный приоритет</a:t>
            </a:r>
            <a:endParaRPr lang="en-US" sz="1491" dirty="0"/>
          </a:p>
        </p:txBody>
      </p:sp>
      <p:sp>
        <p:nvSpPr>
          <p:cNvPr id="12" name="Text 8"/>
          <p:cNvSpPr/>
          <p:nvPr/>
        </p:nvSpPr>
        <p:spPr>
          <a:xfrm>
            <a:off x="3701370" y="3801531"/>
            <a:ext cx="2503186" cy="1535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04"/>
              </a:lnSpc>
            </a:pPr>
            <a:r>
              <a:rPr lang="en-US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Ответственное родительство и рождение здоровых детей – основа устойчивого развития общества</a:t>
            </a:r>
            <a:endParaRPr lang="en-US" sz="1491" dirty="0"/>
          </a:p>
        </p:txBody>
      </p:sp>
      <p:sp>
        <p:nvSpPr>
          <p:cNvPr id="13" name="Shape 9"/>
          <p:cNvSpPr/>
          <p:nvPr/>
        </p:nvSpPr>
        <p:spPr>
          <a:xfrm>
            <a:off x="6527182" y="2618985"/>
            <a:ext cx="2841284" cy="2886912"/>
          </a:xfrm>
          <a:prstGeom prst="roundRect">
            <a:avLst>
              <a:gd name="adj" fmla="val 4865"/>
            </a:avLst>
          </a:prstGeom>
          <a:solidFill>
            <a:schemeClr val="accent1">
              <a:lumMod val="75000"/>
            </a:schemeClr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696225" y="2788028"/>
            <a:ext cx="460718" cy="460718"/>
          </a:xfrm>
          <a:prstGeom prst="roundRect">
            <a:avLst>
              <a:gd name="adj" fmla="val 13436980"/>
            </a:avLst>
          </a:prstGeom>
          <a:solidFill>
            <a:srgbClr val="FC8337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22952" y="2914676"/>
            <a:ext cx="207263" cy="20726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696226" y="3402319"/>
            <a:ext cx="2503186" cy="30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4"/>
              </a:lnSpc>
            </a:pPr>
            <a:r>
              <a:rPr lang="en-US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Растущая проблема</a:t>
            </a:r>
            <a:endParaRPr lang="en-US" sz="1491" dirty="0"/>
          </a:p>
        </p:txBody>
      </p:sp>
      <p:sp>
        <p:nvSpPr>
          <p:cNvPr id="17" name="Text 12"/>
          <p:cNvSpPr/>
          <p:nvPr/>
        </p:nvSpPr>
        <p:spPr>
          <a:xfrm>
            <a:off x="6696226" y="3801531"/>
            <a:ext cx="2503186" cy="1535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04"/>
              </a:lnSpc>
            </a:pPr>
            <a:r>
              <a:rPr lang="en-US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Распространенность проблем репродуктивного здоровья среди подростков увеличивается с каждым годом</a:t>
            </a:r>
            <a:endParaRPr lang="en-US" sz="1491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4493079-A38E-28E3-077E-EE485A4989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" y="0"/>
            <a:ext cx="3701370" cy="135203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7468" y="1352030"/>
            <a:ext cx="8831077" cy="9598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759"/>
              </a:lnSpc>
            </a:pPr>
            <a:r>
              <a:rPr lang="en-US" sz="3014" dirty="0" err="1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Актуальность</a:t>
            </a:r>
            <a:r>
              <a:rPr lang="en-US" sz="3014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 </a:t>
            </a:r>
            <a:r>
              <a:rPr lang="en-US" sz="3014" dirty="0" err="1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проблемы</a:t>
            </a:r>
            <a:r>
              <a:rPr lang="ru-RU" sz="3014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:</a:t>
            </a:r>
            <a:endParaRPr lang="en-US" sz="3014" dirty="0"/>
          </a:p>
        </p:txBody>
      </p:sp>
      <p:sp>
        <p:nvSpPr>
          <p:cNvPr id="3" name="Shape 1"/>
          <p:cNvSpPr/>
          <p:nvPr/>
        </p:nvSpPr>
        <p:spPr>
          <a:xfrm>
            <a:off x="537466" y="2618979"/>
            <a:ext cx="2841284" cy="2886912"/>
          </a:xfrm>
          <a:prstGeom prst="roundRect">
            <a:avLst>
              <a:gd name="adj" fmla="val 4865"/>
            </a:avLst>
          </a:prstGeom>
          <a:solidFill>
            <a:schemeClr val="accent1">
              <a:lumMod val="75000"/>
            </a:schemeClr>
          </a:solidFill>
          <a:ln w="22860">
            <a:solidFill>
              <a:srgbClr val="FC8337"/>
            </a:solidFill>
            <a:prstDash val="solid"/>
          </a:ln>
        </p:spPr>
        <p:txBody>
          <a:bodyPr/>
          <a:lstStyle/>
          <a:p>
            <a:endParaRPr lang="ru-RU" sz="894" dirty="0"/>
          </a:p>
        </p:txBody>
      </p:sp>
      <p:sp>
        <p:nvSpPr>
          <p:cNvPr id="4" name="Shape 2"/>
          <p:cNvSpPr/>
          <p:nvPr/>
        </p:nvSpPr>
        <p:spPr>
          <a:xfrm>
            <a:off x="706513" y="2788028"/>
            <a:ext cx="460718" cy="460718"/>
          </a:xfrm>
          <a:prstGeom prst="roundRect">
            <a:avLst>
              <a:gd name="adj" fmla="val 13436980"/>
            </a:avLst>
          </a:prstGeom>
          <a:solidFill>
            <a:srgbClr val="FC8337"/>
          </a:solidFill>
          <a:ln/>
        </p:spPr>
      </p:sp>
      <p:sp>
        <p:nvSpPr>
          <p:cNvPr id="6" name="Text 3"/>
          <p:cNvSpPr/>
          <p:nvPr/>
        </p:nvSpPr>
        <p:spPr>
          <a:xfrm>
            <a:off x="706514" y="3402319"/>
            <a:ext cx="2503186" cy="30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4"/>
              </a:lnSpc>
            </a:pPr>
            <a:r>
              <a:rPr lang="ru-RU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Задачи здравоохранения</a:t>
            </a:r>
            <a:endParaRPr lang="en-US" sz="1491" dirty="0"/>
          </a:p>
        </p:txBody>
      </p:sp>
      <p:sp>
        <p:nvSpPr>
          <p:cNvPr id="7" name="Text 4"/>
          <p:cNvSpPr/>
          <p:nvPr/>
        </p:nvSpPr>
        <p:spPr>
          <a:xfrm>
            <a:off x="601929" y="3801527"/>
            <a:ext cx="2607771" cy="1535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3461" indent="-193461">
              <a:buFont typeface="Wingdings" panose="05000000000000000000" pitchFamily="2" charset="2"/>
              <a:buChar char="§"/>
            </a:pPr>
            <a:r>
              <a:rPr lang="ru-RU" sz="108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Совершенствование системы охраны репродуктивного здоровья</a:t>
            </a:r>
          </a:p>
          <a:p>
            <a:pPr marL="193461" indent="-193461">
              <a:buFont typeface="Wingdings" panose="05000000000000000000" pitchFamily="2" charset="2"/>
              <a:buChar char="§"/>
            </a:pPr>
            <a:r>
              <a:rPr lang="ru-RU" sz="108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Совершенствование механизмов предоставления санаторного лечения и оздоровления населения</a:t>
            </a:r>
          </a:p>
          <a:p>
            <a:pPr marL="193461" indent="-193461">
              <a:buFont typeface="Wingdings" panose="05000000000000000000" pitchFamily="2" charset="2"/>
              <a:buChar char="§"/>
            </a:pPr>
            <a:r>
              <a:rPr lang="ru-RU" sz="108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Сохранение репродуктивного здоровья, начиная с детского возраста</a:t>
            </a:r>
            <a:endParaRPr lang="en-US" sz="1082" dirty="0"/>
          </a:p>
        </p:txBody>
      </p:sp>
      <p:sp>
        <p:nvSpPr>
          <p:cNvPr id="8" name="Shape 5"/>
          <p:cNvSpPr/>
          <p:nvPr/>
        </p:nvSpPr>
        <p:spPr>
          <a:xfrm>
            <a:off x="3532327" y="2618985"/>
            <a:ext cx="2841284" cy="2886912"/>
          </a:xfrm>
          <a:prstGeom prst="roundRect">
            <a:avLst>
              <a:gd name="adj" fmla="val 4865"/>
            </a:avLst>
          </a:prstGeom>
          <a:solidFill>
            <a:schemeClr val="accent1">
              <a:lumMod val="75000"/>
            </a:schemeClr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701370" y="2788028"/>
            <a:ext cx="460718" cy="460718"/>
          </a:xfrm>
          <a:prstGeom prst="roundRect">
            <a:avLst>
              <a:gd name="adj" fmla="val 13436980"/>
            </a:avLst>
          </a:prstGeom>
          <a:solidFill>
            <a:srgbClr val="FC8337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28096" y="2914676"/>
            <a:ext cx="207263" cy="20726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701370" y="3402319"/>
            <a:ext cx="2503186" cy="30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4"/>
              </a:lnSpc>
            </a:pPr>
            <a:r>
              <a:rPr lang="ru-RU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Репродуктивное здоровье</a:t>
            </a:r>
            <a:endParaRPr lang="en-US" sz="1491" dirty="0"/>
          </a:p>
        </p:txBody>
      </p:sp>
      <p:sp>
        <p:nvSpPr>
          <p:cNvPr id="12" name="Text 8"/>
          <p:cNvSpPr/>
          <p:nvPr/>
        </p:nvSpPr>
        <p:spPr>
          <a:xfrm>
            <a:off x="3701370" y="3801531"/>
            <a:ext cx="2503186" cy="1535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3461" indent="-193461">
              <a:buFont typeface="Wingdings" panose="05000000000000000000" pitchFamily="2" charset="2"/>
              <a:buChar char="§"/>
            </a:pPr>
            <a:r>
              <a:rPr lang="ru-RU" sz="108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Развитие профилактических технологий охраны здоровья детей</a:t>
            </a:r>
          </a:p>
          <a:p>
            <a:pPr marL="193461" indent="-193461">
              <a:buFont typeface="Wingdings" panose="05000000000000000000" pitchFamily="2" charset="2"/>
              <a:buChar char="§"/>
            </a:pPr>
            <a:r>
              <a:rPr lang="ru-RU" sz="108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Повышение доступности и эффективности программ вспомогательных репродуктивных технологий</a:t>
            </a:r>
            <a:endParaRPr lang="en-US" sz="1082" dirty="0"/>
          </a:p>
        </p:txBody>
      </p:sp>
      <p:sp>
        <p:nvSpPr>
          <p:cNvPr id="13" name="Shape 9"/>
          <p:cNvSpPr/>
          <p:nvPr/>
        </p:nvSpPr>
        <p:spPr>
          <a:xfrm>
            <a:off x="6527182" y="2618985"/>
            <a:ext cx="2841284" cy="2886912"/>
          </a:xfrm>
          <a:prstGeom prst="roundRect">
            <a:avLst>
              <a:gd name="adj" fmla="val 4865"/>
            </a:avLst>
          </a:prstGeom>
          <a:solidFill>
            <a:schemeClr val="accent1">
              <a:lumMod val="75000"/>
            </a:schemeClr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696225" y="2788028"/>
            <a:ext cx="460718" cy="460718"/>
          </a:xfrm>
          <a:prstGeom prst="roundRect">
            <a:avLst>
              <a:gd name="adj" fmla="val 13436980"/>
            </a:avLst>
          </a:prstGeom>
          <a:solidFill>
            <a:srgbClr val="FC8337"/>
          </a:solidFill>
          <a:ln/>
        </p:spPr>
      </p:sp>
      <p:sp>
        <p:nvSpPr>
          <p:cNvPr id="16" name="Text 11"/>
          <p:cNvSpPr/>
          <p:nvPr/>
        </p:nvSpPr>
        <p:spPr>
          <a:xfrm>
            <a:off x="6696226" y="3402319"/>
            <a:ext cx="2503186" cy="30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4"/>
              </a:lnSpc>
            </a:pPr>
            <a:r>
              <a:rPr lang="ru-RU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Мотивация  к ведению ЗОЖ</a:t>
            </a:r>
            <a:endParaRPr lang="en-US" sz="1491" dirty="0"/>
          </a:p>
        </p:txBody>
      </p:sp>
      <p:sp>
        <p:nvSpPr>
          <p:cNvPr id="17" name="Text 12"/>
          <p:cNvSpPr/>
          <p:nvPr/>
        </p:nvSpPr>
        <p:spPr>
          <a:xfrm>
            <a:off x="6696226" y="3801531"/>
            <a:ext cx="2503186" cy="1535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3461" indent="-193461">
              <a:buFont typeface="Wingdings" panose="05000000000000000000" pitchFamily="2" charset="2"/>
              <a:buChar char="§"/>
            </a:pPr>
            <a:r>
              <a:rPr lang="ru-RU" sz="108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Формирование </a:t>
            </a:r>
            <a:r>
              <a:rPr lang="ru-RU" sz="1082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здоровьесберегающей</a:t>
            </a:r>
            <a:r>
              <a:rPr lang="ru-RU" sz="108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 среды</a:t>
            </a:r>
          </a:p>
          <a:p>
            <a:pPr marL="193461" indent="-193461">
              <a:buFont typeface="Wingdings" panose="05000000000000000000" pitchFamily="2" charset="2"/>
              <a:buChar char="§"/>
            </a:pPr>
            <a:r>
              <a:rPr lang="ru-RU" sz="108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Реализация мероприятий </a:t>
            </a:r>
          </a:p>
          <a:p>
            <a:pPr algn="l"/>
            <a:r>
              <a:rPr lang="ru-RU" sz="108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     « Здорового долголетия»</a:t>
            </a:r>
          </a:p>
          <a:p>
            <a:pPr marL="193461" indent="-193461">
              <a:buFont typeface="Wingdings" panose="05000000000000000000" pitchFamily="2" charset="2"/>
              <a:buChar char="§"/>
            </a:pPr>
            <a:r>
              <a:rPr lang="ru-RU" sz="108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</a:rPr>
              <a:t>Формирование  новых подходов  к профилактике неинфекционных заболеваний</a:t>
            </a:r>
          </a:p>
          <a:p>
            <a:pPr marL="193461" indent="-193461">
              <a:buFont typeface="Wingdings" panose="05000000000000000000" pitchFamily="2" charset="2"/>
              <a:buChar char="§"/>
            </a:pPr>
            <a:endParaRPr lang="en-US" sz="894" dirty="0"/>
          </a:p>
        </p:txBody>
      </p:sp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03E29F8D-1620-4353-98D5-209329102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3240" y="2926716"/>
            <a:ext cx="207263" cy="207263"/>
          </a:xfrm>
          <a:prstGeom prst="rect">
            <a:avLst/>
          </a:prstGeom>
        </p:spPr>
      </p:pic>
      <p:pic>
        <p:nvPicPr>
          <p:cNvPr id="20" name="Image 1" descr="preencoded.png">
            <a:extLst>
              <a:ext uri="{FF2B5EF4-FFF2-40B4-BE49-F238E27FC236}">
                <a16:creationId xmlns:a16="http://schemas.microsoft.com/office/drawing/2014/main" id="{68D8F025-5240-4AFB-AD6E-FA40FDBED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2952" y="2914676"/>
            <a:ext cx="207263" cy="207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9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29080" y="2961276"/>
            <a:ext cx="8847846" cy="2362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691"/>
              </a:lnSpc>
            </a:pPr>
            <a:r>
              <a:rPr lang="en-US" sz="2945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Цель проекта : создание системной среды в санатории  с целью формирования здорового образа жизни и профилактики заболеваний у детей для сохранения  и укрепления репродуктивного здоровья </a:t>
            </a:r>
            <a:endParaRPr lang="en-US" sz="2945" dirty="0"/>
          </a:p>
        </p:txBody>
      </p:sp>
      <p:sp>
        <p:nvSpPr>
          <p:cNvPr id="4" name="Text 1"/>
          <p:cNvSpPr/>
          <p:nvPr/>
        </p:nvSpPr>
        <p:spPr>
          <a:xfrm>
            <a:off x="529080" y="5546520"/>
            <a:ext cx="8847846" cy="239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62"/>
              </a:lnSpc>
            </a:pPr>
            <a:endParaRPr lang="en-US" sz="1186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03822F-9358-4753-B91E-549CE3574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80" y="866515"/>
            <a:ext cx="8847846" cy="1871536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accent1">
            <a:lumMod val="50000"/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309" y="1080598"/>
            <a:ext cx="8181238" cy="457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589"/>
              </a:lnSpc>
            </a:pPr>
            <a:r>
              <a:rPr lang="en-US" sz="2878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Что такое репродуктивное здоровье?</a:t>
            </a:r>
            <a:endParaRPr lang="en-US" sz="2878" dirty="0"/>
          </a:p>
        </p:txBody>
      </p:sp>
      <p:sp>
        <p:nvSpPr>
          <p:cNvPr id="3" name="Text 1"/>
          <p:cNvSpPr/>
          <p:nvPr/>
        </p:nvSpPr>
        <p:spPr>
          <a:xfrm>
            <a:off x="512312" y="1872888"/>
            <a:ext cx="5185978" cy="857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34"/>
              </a:lnSpc>
            </a:pPr>
            <a:r>
              <a:rPr lang="en-US" sz="142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Репродуктивное здоровье – это </a:t>
            </a:r>
            <a:r>
              <a:rPr lang="en-US" sz="1422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состояние полного физического, умственного и социального благополучия</a:t>
            </a:r>
            <a:r>
              <a:rPr lang="en-US" sz="142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в области репродуктивной системы.</a:t>
            </a:r>
            <a:endParaRPr lang="en-US" sz="1422" dirty="0"/>
          </a:p>
        </p:txBody>
      </p:sp>
      <p:sp>
        <p:nvSpPr>
          <p:cNvPr id="4" name="Text 2"/>
          <p:cNvSpPr/>
          <p:nvPr/>
        </p:nvSpPr>
        <p:spPr>
          <a:xfrm>
            <a:off x="512313" y="2855991"/>
            <a:ext cx="5420972" cy="18127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2150" indent="-232150">
              <a:lnSpc>
                <a:spcPts val="1795"/>
              </a:lnSpc>
              <a:buSzPct val="100000"/>
              <a:buFont typeface="Wingdings" panose="05000000000000000000" pitchFamily="2" charset="2"/>
              <a:buChar char="§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Отсутствие заболеваний и нарушений на всех этапах жизни</a:t>
            </a:r>
            <a:endParaRPr lang="en-US" sz="1354" dirty="0"/>
          </a:p>
          <a:p>
            <a:pPr marL="232150" indent="-232150">
              <a:lnSpc>
                <a:spcPts val="1795"/>
              </a:lnSpc>
              <a:buSzPct val="100000"/>
              <a:buFont typeface="Wingdings" panose="05000000000000000000" pitchFamily="2" charset="2"/>
              <a:buChar char="§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Способность к зачатию и вынашиванию здорового потомства</a:t>
            </a:r>
            <a:endParaRPr lang="en-US" sz="1354" dirty="0"/>
          </a:p>
          <a:p>
            <a:pPr marL="232150" indent="-232150">
              <a:lnSpc>
                <a:spcPts val="1795"/>
              </a:lnSpc>
              <a:buSzPct val="100000"/>
              <a:buFont typeface="Wingdings" panose="05000000000000000000" pitchFamily="2" charset="2"/>
              <a:buChar char="§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Ответственное отношение к сексуальности и родительству</a:t>
            </a:r>
            <a:endParaRPr lang="en-US" sz="1354" dirty="0"/>
          </a:p>
        </p:txBody>
      </p:sp>
      <p:sp>
        <p:nvSpPr>
          <p:cNvPr id="5" name="Text 3"/>
          <p:cNvSpPr/>
          <p:nvPr/>
        </p:nvSpPr>
        <p:spPr>
          <a:xfrm>
            <a:off x="512312" y="4794224"/>
            <a:ext cx="5185978" cy="8575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34"/>
              </a:lnSpc>
            </a:pPr>
            <a:r>
              <a:rPr lang="en-US" sz="142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Основы репродуктивного здоровья </a:t>
            </a:r>
            <a:r>
              <a:rPr lang="en-US" sz="1422" b="1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закладываются в подростковом возрасте</a:t>
            </a:r>
            <a:r>
              <a:rPr lang="en-US" sz="1422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через формирование правильного отношения к своему телу.</a:t>
            </a:r>
            <a:endParaRPr lang="en-US" sz="1422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FE3CA3-3805-AD94-1237-3034CDFE4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278" y="2067339"/>
            <a:ext cx="3262434" cy="286247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91250" y="642939"/>
            <a:ext cx="3714750" cy="5572125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273" y="845565"/>
            <a:ext cx="3570773" cy="535615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3928" y="1070117"/>
            <a:ext cx="5257377" cy="449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521"/>
              </a:lnSpc>
            </a:pPr>
            <a:r>
              <a:rPr lang="en-US" sz="2811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Факторы риска и их влияние</a:t>
            </a:r>
            <a:endParaRPr lang="en-US" sz="2811" dirty="0"/>
          </a:p>
        </p:txBody>
      </p:sp>
      <p:sp>
        <p:nvSpPr>
          <p:cNvPr id="5" name="Shape 2"/>
          <p:cNvSpPr/>
          <p:nvPr/>
        </p:nvSpPr>
        <p:spPr>
          <a:xfrm>
            <a:off x="503929" y="1722459"/>
            <a:ext cx="5183400" cy="1227771"/>
          </a:xfrm>
          <a:prstGeom prst="roundRect">
            <a:avLst>
              <a:gd name="adj" fmla="val 6051"/>
            </a:avLst>
          </a:prstGeom>
          <a:solidFill>
            <a:srgbClr val="030303">
              <a:alpha val="75000"/>
            </a:srgbClr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88452" y="1722459"/>
            <a:ext cx="61914" cy="1227771"/>
          </a:xfrm>
          <a:prstGeom prst="roundRect">
            <a:avLst>
              <a:gd name="adj" fmla="val 209302"/>
            </a:avLst>
          </a:prstGeom>
          <a:solidFill>
            <a:srgbClr val="FC8337"/>
          </a:solidFill>
          <a:ln/>
        </p:spPr>
      </p:sp>
      <p:sp>
        <p:nvSpPr>
          <p:cNvPr id="7" name="Text 4"/>
          <p:cNvSpPr/>
          <p:nvPr/>
        </p:nvSpPr>
        <p:spPr>
          <a:xfrm>
            <a:off x="709817" y="1881915"/>
            <a:ext cx="4460281" cy="2699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99"/>
              </a:lnSpc>
            </a:pPr>
            <a:r>
              <a:rPr lang="en-US" sz="1693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Инфекции, передаваемые половым путем</a:t>
            </a:r>
            <a:endParaRPr lang="en-US" sz="1693" dirty="0"/>
          </a:p>
        </p:txBody>
      </p:sp>
      <p:sp>
        <p:nvSpPr>
          <p:cNvPr id="8" name="Text 5"/>
          <p:cNvSpPr/>
          <p:nvPr/>
        </p:nvSpPr>
        <p:spPr>
          <a:xfrm>
            <a:off x="709821" y="2232756"/>
            <a:ext cx="4818050" cy="558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ИППП – частая причина бесплодия и других серьезных осложнений в будущем</a:t>
            </a:r>
            <a:endParaRPr lang="en-US" sz="1389" dirty="0"/>
          </a:p>
        </p:txBody>
      </p:sp>
      <p:sp>
        <p:nvSpPr>
          <p:cNvPr id="9" name="Shape 6"/>
          <p:cNvSpPr/>
          <p:nvPr/>
        </p:nvSpPr>
        <p:spPr>
          <a:xfrm>
            <a:off x="503929" y="3085178"/>
            <a:ext cx="5183400" cy="1236881"/>
          </a:xfrm>
          <a:prstGeom prst="roundRect">
            <a:avLst>
              <a:gd name="adj" fmla="val 6007"/>
            </a:avLst>
          </a:prstGeom>
          <a:solidFill>
            <a:srgbClr val="030303">
              <a:alpha val="75000"/>
            </a:srgbClr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88452" y="3085178"/>
            <a:ext cx="61914" cy="1236881"/>
          </a:xfrm>
          <a:prstGeom prst="roundRect">
            <a:avLst>
              <a:gd name="adj" fmla="val 209302"/>
            </a:avLst>
          </a:prstGeom>
          <a:solidFill>
            <a:srgbClr val="FC8337"/>
          </a:solidFill>
          <a:ln/>
        </p:spPr>
      </p:sp>
      <p:sp>
        <p:nvSpPr>
          <p:cNvPr id="11" name="Text 8"/>
          <p:cNvSpPr/>
          <p:nvPr/>
        </p:nvSpPr>
        <p:spPr>
          <a:xfrm>
            <a:off x="709821" y="3244637"/>
            <a:ext cx="4818050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Вредные факторы среды</a:t>
            </a:r>
            <a:endParaRPr lang="en-US" sz="1389" dirty="0"/>
          </a:p>
        </p:txBody>
      </p:sp>
      <p:sp>
        <p:nvSpPr>
          <p:cNvPr id="12" name="Text 9"/>
          <p:cNvSpPr/>
          <p:nvPr/>
        </p:nvSpPr>
        <p:spPr>
          <a:xfrm>
            <a:off x="709821" y="3604585"/>
            <a:ext cx="4818050" cy="558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Загрязнение окружающей среды, вредные привычки подрывают здоровье</a:t>
            </a:r>
            <a:endParaRPr lang="en-US" sz="1389" dirty="0"/>
          </a:p>
        </p:txBody>
      </p:sp>
      <p:sp>
        <p:nvSpPr>
          <p:cNvPr id="13" name="Shape 10"/>
          <p:cNvSpPr/>
          <p:nvPr/>
        </p:nvSpPr>
        <p:spPr>
          <a:xfrm>
            <a:off x="503929" y="4457010"/>
            <a:ext cx="5183400" cy="597923"/>
          </a:xfrm>
          <a:prstGeom prst="roundRect">
            <a:avLst>
              <a:gd name="adj" fmla="val 12426"/>
            </a:avLst>
          </a:prstGeom>
          <a:solidFill>
            <a:srgbClr val="030303">
              <a:alpha val="75000"/>
            </a:srgbClr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88452" y="4457010"/>
            <a:ext cx="61914" cy="597923"/>
          </a:xfrm>
          <a:prstGeom prst="roundRect">
            <a:avLst>
              <a:gd name="adj" fmla="val 209302"/>
            </a:avLst>
          </a:prstGeom>
          <a:solidFill>
            <a:srgbClr val="FC8337"/>
          </a:solidFill>
          <a:ln/>
        </p:spPr>
      </p:sp>
      <p:sp>
        <p:nvSpPr>
          <p:cNvPr id="15" name="Text 12"/>
          <p:cNvSpPr/>
          <p:nvPr/>
        </p:nvSpPr>
        <p:spPr>
          <a:xfrm>
            <a:off x="709821" y="4616467"/>
            <a:ext cx="4818050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Очаги хронической инфекции</a:t>
            </a:r>
            <a:endParaRPr lang="en-US" sz="1389" dirty="0"/>
          </a:p>
        </p:txBody>
      </p:sp>
      <p:sp>
        <p:nvSpPr>
          <p:cNvPr id="16" name="Shape 13"/>
          <p:cNvSpPr/>
          <p:nvPr/>
        </p:nvSpPr>
        <p:spPr>
          <a:xfrm>
            <a:off x="503929" y="5189883"/>
            <a:ext cx="5183400" cy="597923"/>
          </a:xfrm>
          <a:prstGeom prst="roundRect">
            <a:avLst>
              <a:gd name="adj" fmla="val 12426"/>
            </a:avLst>
          </a:prstGeom>
          <a:solidFill>
            <a:srgbClr val="030303">
              <a:alpha val="75000"/>
            </a:srgbClr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88452" y="5189883"/>
            <a:ext cx="61914" cy="597923"/>
          </a:xfrm>
          <a:prstGeom prst="roundRect">
            <a:avLst>
              <a:gd name="adj" fmla="val 209302"/>
            </a:avLst>
          </a:prstGeom>
          <a:solidFill>
            <a:srgbClr val="FC8337"/>
          </a:solidFill>
          <a:ln/>
        </p:spPr>
      </p:sp>
      <p:sp>
        <p:nvSpPr>
          <p:cNvPr id="18" name="Text 15"/>
          <p:cNvSpPr/>
          <p:nvPr/>
        </p:nvSpPr>
        <p:spPr>
          <a:xfrm>
            <a:off x="709821" y="5349340"/>
            <a:ext cx="4818050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Стресс</a:t>
            </a:r>
            <a:endParaRPr lang="en-US" sz="13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37292" y="1030702"/>
            <a:ext cx="7016749" cy="3899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047"/>
              </a:lnSpc>
            </a:pPr>
            <a:r>
              <a:rPr lang="en-US" sz="2439" b="1" dirty="0" err="1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Задачи</a:t>
            </a:r>
            <a:r>
              <a:rPr lang="en-US" sz="2439" b="1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 </a:t>
            </a:r>
            <a:r>
              <a:rPr lang="en-US" sz="2439" b="1" dirty="0" err="1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проекта</a:t>
            </a:r>
            <a:endParaRPr lang="en-US" sz="2439" dirty="0"/>
          </a:p>
        </p:txBody>
      </p:sp>
      <p:sp>
        <p:nvSpPr>
          <p:cNvPr id="3" name="Text 1"/>
          <p:cNvSpPr/>
          <p:nvPr/>
        </p:nvSpPr>
        <p:spPr>
          <a:xfrm>
            <a:off x="647906" y="1663852"/>
            <a:ext cx="4875128" cy="4127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Выявление очагов хронических заболеваний,  дающих наибольший вклад в показатели репродуктивного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здоровья</a:t>
            </a: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подростков</a:t>
            </a:r>
            <a:endParaRPr lang="en-US" sz="1354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§"/>
            </a:pPr>
            <a:endParaRPr lang="en-US" sz="1354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Внедрение системы медицинской профилактики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инфекционных</a:t>
            </a: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заболеваний</a:t>
            </a:r>
            <a:endParaRPr lang="en-US" sz="1354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§"/>
            </a:pPr>
            <a:endParaRPr lang="en-US" sz="1354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Внедрение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системы</a:t>
            </a: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медицинской</a:t>
            </a: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профилактики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неинфекционных</a:t>
            </a: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заболеваний</a:t>
            </a:r>
            <a:endParaRPr lang="en-US" sz="1354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lnSpc>
                <a:spcPts val="1422"/>
              </a:lnSpc>
              <a:buSzPct val="100000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endParaRPr lang="en-US" sz="1354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Разработка и внедрение программ оздоровления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</a:t>
            </a: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нозологиям</a:t>
            </a:r>
            <a:endParaRPr lang="en-US" sz="1354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§"/>
            </a:pPr>
            <a:endParaRPr lang="en-US" sz="1354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системы психологического просвещения  и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навыковых</a:t>
            </a: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тренингов</a:t>
            </a:r>
            <a:endParaRPr lang="en-US" sz="1354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§"/>
            </a:pPr>
            <a:endParaRPr lang="en-US" sz="1354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Привитие навыков по здоровому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образу</a:t>
            </a: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жизни</a:t>
            </a:r>
            <a:endParaRPr lang="en-US" sz="1354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§"/>
            </a:pPr>
            <a:endParaRPr lang="en-US" sz="1354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Профилактика развития зависимости у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подростков</a:t>
            </a:r>
            <a:endParaRPr lang="en-US" sz="1354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§"/>
            </a:pPr>
            <a:endParaRPr lang="en-US" sz="1354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Привитие навыков  соблюдения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гигиенических</a:t>
            </a: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354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правил</a:t>
            </a:r>
            <a:endParaRPr lang="en-US" sz="1354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§"/>
            </a:pPr>
            <a:endParaRPr lang="en-US" sz="1354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Привитие дисциплины выполнения врачебных назначений</a:t>
            </a:r>
            <a:endParaRPr lang="en-US" sz="1354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F3212A9-7C17-40C3-B55B-02AC3A566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648" y="1854209"/>
            <a:ext cx="3149584" cy="3149584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96283" y="986203"/>
            <a:ext cx="7522100" cy="367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878"/>
              </a:lnSpc>
            </a:pPr>
            <a:r>
              <a:rPr lang="en-US" sz="2302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Роль санаторного лечения и реабилитации</a:t>
            </a:r>
            <a:endParaRPr lang="en-US" sz="2302" dirty="0"/>
          </a:p>
        </p:txBody>
      </p:sp>
      <p:sp>
        <p:nvSpPr>
          <p:cNvPr id="3" name="Text 1"/>
          <p:cNvSpPr/>
          <p:nvPr/>
        </p:nvSpPr>
        <p:spPr>
          <a:xfrm>
            <a:off x="896285" y="1488672"/>
            <a:ext cx="8113359" cy="207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1286"/>
              </a:lnSpc>
            </a:pPr>
            <a:r>
              <a:rPr lang="en-US" sz="1625" dirty="0">
                <a:latin typeface="Roboto" pitchFamily="34" charset="0"/>
                <a:ea typeface="Roboto" pitchFamily="34" charset="-122"/>
                <a:cs typeface="Roboto" pitchFamily="34" charset="-120"/>
              </a:rPr>
              <a:t>Целевая группа: дети и подростки 7- 14 лет </a:t>
            </a:r>
            <a:endParaRPr lang="en-US" sz="162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284" y="1857248"/>
            <a:ext cx="3913225" cy="391322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101495" y="2573759"/>
            <a:ext cx="3913225" cy="207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354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Комплексный подход</a:t>
            </a:r>
            <a:endParaRPr lang="en-US" sz="1354" dirty="0"/>
          </a:p>
        </p:txBody>
      </p:sp>
      <p:sp>
        <p:nvSpPr>
          <p:cNvPr id="6" name="Text 3"/>
          <p:cNvSpPr/>
          <p:nvPr/>
        </p:nvSpPr>
        <p:spPr>
          <a:xfrm>
            <a:off x="5101495" y="2862284"/>
            <a:ext cx="3913225" cy="622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Укрепление репродуктивного потенциала подростков через сочетание медицинской помощи, психологической поддержки и просвещения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101495" y="3565811"/>
            <a:ext cx="3913225" cy="207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354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Формирование ценностей</a:t>
            </a:r>
            <a:endParaRPr lang="en-US" sz="1354" dirty="0"/>
          </a:p>
        </p:txBody>
      </p:sp>
      <p:sp>
        <p:nvSpPr>
          <p:cNvPr id="8" name="Text 5"/>
          <p:cNvSpPr/>
          <p:nvPr/>
        </p:nvSpPr>
        <p:spPr>
          <a:xfrm>
            <a:off x="5101495" y="3854334"/>
            <a:ext cx="3913225" cy="415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Развитие ответственного отношения к здоровью и семейным ценностям в комфортных условиях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101495" y="4350355"/>
            <a:ext cx="3913225" cy="2075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354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Комплексная помощь</a:t>
            </a:r>
            <a:endParaRPr lang="en-US" sz="1354" dirty="0"/>
          </a:p>
        </p:txBody>
      </p:sp>
      <p:sp>
        <p:nvSpPr>
          <p:cNvPr id="10" name="Text 7"/>
          <p:cNvSpPr/>
          <p:nvPr/>
        </p:nvSpPr>
        <p:spPr>
          <a:xfrm>
            <a:off x="5101495" y="4638881"/>
            <a:ext cx="3913225" cy="415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25"/>
              </a:lnSpc>
            </a:pPr>
            <a:r>
              <a:rPr lang="en-US" sz="12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условий для медико-психологической, правовой и социальной поддержки</a:t>
            </a:r>
            <a:endParaRPr lang="en-US" sz="12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56B60B7-9A8A-4F99-9C19-7D6747BEF3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6" y="2156355"/>
            <a:ext cx="3445173" cy="3488141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81246" y="1791869"/>
            <a:ext cx="6947958" cy="479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759"/>
              </a:lnSpc>
            </a:pPr>
            <a:r>
              <a:rPr lang="en-US" sz="3014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Санаторный этап </a:t>
            </a:r>
            <a:endParaRPr lang="en-US" sz="3014" dirty="0"/>
          </a:p>
        </p:txBody>
      </p:sp>
      <p:sp>
        <p:nvSpPr>
          <p:cNvPr id="3" name="Text 1"/>
          <p:cNvSpPr/>
          <p:nvPr/>
        </p:nvSpPr>
        <p:spPr>
          <a:xfrm>
            <a:off x="537465" y="2640266"/>
            <a:ext cx="4228188" cy="30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4"/>
              </a:lnSpc>
            </a:pPr>
            <a:r>
              <a:rPr lang="en-US" sz="1491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Первичная профилактика</a:t>
            </a:r>
            <a:endParaRPr lang="en-US" sz="1491" dirty="0"/>
          </a:p>
        </p:txBody>
      </p:sp>
      <p:sp>
        <p:nvSpPr>
          <p:cNvPr id="4" name="Text 2"/>
          <p:cNvSpPr/>
          <p:nvPr/>
        </p:nvSpPr>
        <p:spPr>
          <a:xfrm>
            <a:off x="537465" y="3085504"/>
            <a:ext cx="4228188" cy="18423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04"/>
              </a:lnSpc>
            </a:pPr>
            <a:r>
              <a:rPr lang="en-US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проведение общеукрепляющих закаливающих воздействий, способствующих правильному развитию половых органов и физиологическому течению полового созревания подростков, санация хронических очагов инфекции</a:t>
            </a:r>
            <a:endParaRPr lang="en-US" sz="1491" dirty="0"/>
          </a:p>
        </p:txBody>
      </p:sp>
      <p:sp>
        <p:nvSpPr>
          <p:cNvPr id="5" name="Text 3"/>
          <p:cNvSpPr/>
          <p:nvPr/>
        </p:nvSpPr>
        <p:spPr>
          <a:xfrm>
            <a:off x="5145511" y="2640266"/>
            <a:ext cx="4228188" cy="307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4"/>
              </a:lnSpc>
            </a:pPr>
            <a:r>
              <a:rPr lang="en-US" sz="1491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Вторичная профилактика</a:t>
            </a:r>
            <a:endParaRPr lang="en-US" sz="1491" dirty="0"/>
          </a:p>
        </p:txBody>
      </p:sp>
      <p:sp>
        <p:nvSpPr>
          <p:cNvPr id="6" name="Text 4"/>
          <p:cNvSpPr/>
          <p:nvPr/>
        </p:nvSpPr>
        <p:spPr>
          <a:xfrm>
            <a:off x="5145511" y="3085502"/>
            <a:ext cx="4228188" cy="61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04"/>
              </a:lnSpc>
            </a:pPr>
            <a:r>
              <a:rPr lang="en-US" sz="149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предупреждение прогрессирования, осложнений, рецидива болезни</a:t>
            </a:r>
            <a:endParaRPr lang="en-US" sz="149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4C1A08-FC06-5EAE-3979-B62822B5D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178"/>
            <a:ext cx="3988550" cy="168533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1E6787-71D2-BA95-56F6-CE4805349F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9605" y="4006694"/>
            <a:ext cx="2198149" cy="2514863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092678" y="966771"/>
            <a:ext cx="5435402" cy="674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641"/>
              </a:lnSpc>
            </a:pPr>
            <a:r>
              <a:rPr lang="en-US" sz="2099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Ключевые направления работы в санатории</a:t>
            </a:r>
            <a:endParaRPr lang="en-US" sz="2099" dirty="0"/>
          </a:p>
        </p:txBody>
      </p:sp>
      <p:sp>
        <p:nvSpPr>
          <p:cNvPr id="4" name="Shape 1"/>
          <p:cNvSpPr/>
          <p:nvPr/>
        </p:nvSpPr>
        <p:spPr>
          <a:xfrm>
            <a:off x="4092682" y="1794286"/>
            <a:ext cx="5435402" cy="1039211"/>
          </a:xfrm>
          <a:prstGeom prst="roundRect">
            <a:avLst>
              <a:gd name="adj" fmla="val 9352"/>
            </a:avLst>
          </a:prstGeom>
          <a:solidFill>
            <a:schemeClr val="accent1">
              <a:lumMod val="50000"/>
            </a:schemeClr>
          </a:solidFill>
          <a:ln w="15240">
            <a:solidFill>
              <a:srgbClr val="FC833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210946" y="1873779"/>
            <a:ext cx="1349821" cy="168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21"/>
              </a:lnSpc>
            </a:pPr>
            <a:r>
              <a:rPr lang="en-US" sz="1000" dirty="0" err="1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Образовательно</a:t>
            </a:r>
            <a:r>
              <a:rPr lang="ru-RU" sz="100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е</a:t>
            </a:r>
            <a:endParaRPr lang="en-US" sz="894" dirty="0"/>
          </a:p>
        </p:txBody>
      </p:sp>
      <p:sp>
        <p:nvSpPr>
          <p:cNvPr id="6" name="Text 3"/>
          <p:cNvSpPr/>
          <p:nvPr/>
        </p:nvSpPr>
        <p:spPr>
          <a:xfrm>
            <a:off x="4210945" y="2087966"/>
            <a:ext cx="5198877" cy="588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52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Комплекс мер, направленных на формирование ключевых компетенций подростков -навыков здорового образа жизни, отказ от зависимостей, навыков личной гигиены, формирование ответственного полового поведения , семейных ценностей , культуры отношений, понимание физиологии репродуктивной системы итд (лекции, семинары</a:t>
            </a:r>
            <a:r>
              <a:rPr lang="en-US" sz="94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)</a:t>
            </a:r>
            <a:endParaRPr lang="en-US" sz="948" dirty="0"/>
          </a:p>
        </p:txBody>
      </p:sp>
      <p:sp>
        <p:nvSpPr>
          <p:cNvPr id="7" name="Shape 4"/>
          <p:cNvSpPr/>
          <p:nvPr/>
        </p:nvSpPr>
        <p:spPr>
          <a:xfrm>
            <a:off x="4092682" y="2870587"/>
            <a:ext cx="5435402" cy="1039211"/>
          </a:xfrm>
          <a:prstGeom prst="roundRect">
            <a:avLst>
              <a:gd name="adj" fmla="val 9352"/>
            </a:avLst>
          </a:prstGeom>
          <a:solidFill>
            <a:schemeClr val="accent1">
              <a:lumMod val="50000"/>
            </a:schemeClr>
          </a:solidFill>
          <a:ln w="15240">
            <a:solidFill>
              <a:srgbClr val="FC833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210946" y="2988851"/>
            <a:ext cx="1349821" cy="168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21"/>
              </a:lnSpc>
            </a:pPr>
            <a:r>
              <a:rPr lang="en-US" sz="100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Психологическое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210945" y="3203038"/>
            <a:ext cx="5198877" cy="588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52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Определение психоэмоционального состояния подростка до и после оздоровления (тест САН), анкетирование, мотивационное консультирование,создание обстановки для психоэмоциональной  разгрузки, снятия мышечного и нервного напряжения ( посещение комнаты психологической разгрузки, тренинги, ролевые игры,индивидуальная работа</a:t>
            </a:r>
            <a:r>
              <a:rPr lang="en-US" sz="948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)</a:t>
            </a:r>
            <a:endParaRPr lang="en-US" sz="948" dirty="0"/>
          </a:p>
        </p:txBody>
      </p:sp>
      <p:sp>
        <p:nvSpPr>
          <p:cNvPr id="10" name="Shape 7"/>
          <p:cNvSpPr/>
          <p:nvPr/>
        </p:nvSpPr>
        <p:spPr>
          <a:xfrm>
            <a:off x="4092682" y="3985657"/>
            <a:ext cx="5435402" cy="744966"/>
          </a:xfrm>
          <a:prstGeom prst="roundRect">
            <a:avLst>
              <a:gd name="adj" fmla="val 13046"/>
            </a:avLst>
          </a:prstGeom>
          <a:solidFill>
            <a:schemeClr val="accent1">
              <a:lumMod val="50000"/>
            </a:schemeClr>
          </a:solidFill>
          <a:ln w="15240">
            <a:solidFill>
              <a:srgbClr val="FC833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210944" y="4103921"/>
            <a:ext cx="1854796" cy="168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21"/>
              </a:lnSpc>
            </a:pPr>
            <a:r>
              <a:rPr lang="en-US" sz="100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Профилактическое лечение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210945" y="4318110"/>
            <a:ext cx="5198877" cy="294246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txBody>
          <a:bodyPr wrap="square" lIns="0" tIns="0" rIns="0" bIns="0" rtlCol="0" anchor="t"/>
          <a:lstStyle/>
          <a:p>
            <a:pPr>
              <a:lnSpc>
                <a:spcPts val="1152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Комплекс мер,направленных на профилактику заболеваний с использованием лечебно- оздоровительных ресурсов санатория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092682" y="4806475"/>
            <a:ext cx="5435402" cy="1084760"/>
          </a:xfrm>
          <a:prstGeom prst="roundRect">
            <a:avLst>
              <a:gd name="adj" fmla="val 8959"/>
            </a:avLst>
          </a:prstGeom>
          <a:solidFill>
            <a:schemeClr val="accent1">
              <a:lumMod val="50000"/>
            </a:schemeClr>
          </a:solidFill>
          <a:ln w="15240">
            <a:solidFill>
              <a:srgbClr val="FC833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210946" y="4924743"/>
            <a:ext cx="1349821" cy="168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21"/>
              </a:lnSpc>
            </a:pPr>
            <a:r>
              <a:rPr lang="en-US" sz="1000" dirty="0">
                <a:solidFill>
                  <a:srgbClr val="E5E0D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Организационное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4210945" y="5138936"/>
            <a:ext cx="5198877" cy="294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52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Интеграция с медицинскими учреждениями обеспечивает согласованный подход,объединяя усилия врачей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210945" y="5478729"/>
            <a:ext cx="5198877" cy="294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152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Мультидисциплинарная команда : гинеколог,уролог,педиатр, диетолог,эндокринолог, психолог обеспечивают непрерывность  помощи,вовлекая семью с учетом возрастных особенностей </a:t>
            </a:r>
            <a:endParaRPr lang="en-US" sz="10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9D45B15-64B5-E7B1-F6FA-39B7B1DD6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27" y="1871680"/>
            <a:ext cx="3493485" cy="400671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3073" y="939648"/>
            <a:ext cx="8278944" cy="149976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lIns="0" tIns="0" rIns="0" bIns="0" rtlCol="0" anchor="t"/>
          <a:lstStyle/>
          <a:p>
            <a:pPr algn="ctr">
              <a:lnSpc>
                <a:spcPts val="2945"/>
              </a:lnSpc>
            </a:pPr>
            <a:r>
              <a:rPr lang="en-US" sz="2338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Воспалительные заболевания наружных половых органов, матки и придатков, болезни малого таза и спайки,менструальная дисфункция, восстановление после гинекологических вмешательств</a:t>
            </a:r>
            <a:endParaRPr lang="en-US" sz="2338" dirty="0"/>
          </a:p>
        </p:txBody>
      </p:sp>
      <p:sp>
        <p:nvSpPr>
          <p:cNvPr id="3" name="Text 1"/>
          <p:cNvSpPr/>
          <p:nvPr/>
        </p:nvSpPr>
        <p:spPr>
          <a:xfrm>
            <a:off x="813492" y="2773362"/>
            <a:ext cx="3041130" cy="224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9"/>
              </a:lnSpc>
            </a:pPr>
            <a:r>
              <a:rPr lang="en-US" sz="1625" dirty="0">
                <a:solidFill>
                  <a:srgbClr val="FC8337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Основные клинические синдромы</a:t>
            </a:r>
            <a:endParaRPr lang="en-US" sz="1625" dirty="0"/>
          </a:p>
        </p:txBody>
      </p:sp>
      <p:sp>
        <p:nvSpPr>
          <p:cNvPr id="4" name="Text 2"/>
          <p:cNvSpPr/>
          <p:nvPr/>
        </p:nvSpPr>
        <p:spPr>
          <a:xfrm>
            <a:off x="813491" y="3092029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Синдром микробной инвазии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13491" y="3389986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воспаление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13491" y="3687938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зуд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13491" y="3985893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иммунная дисфункция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13491" y="4270869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гипоксический синдром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13491" y="4581802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болевой синдром 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13491" y="4879755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астено-невротический синдром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104404" y="2773366"/>
            <a:ext cx="2007561" cy="224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9"/>
              </a:lnSpc>
            </a:pPr>
            <a:r>
              <a:rPr lang="en-US" sz="1625" dirty="0">
                <a:solidFill>
                  <a:srgbClr val="FC8337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Задачи физиотерапии</a:t>
            </a:r>
            <a:r>
              <a:rPr lang="en-US" sz="1625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 </a:t>
            </a:r>
            <a:endParaRPr lang="en-US" sz="1625" dirty="0"/>
          </a:p>
        </p:txBody>
      </p:sp>
      <p:sp>
        <p:nvSpPr>
          <p:cNvPr id="12" name="Text 10"/>
          <p:cNvSpPr/>
          <p:nvPr/>
        </p:nvSpPr>
        <p:spPr>
          <a:xfrm>
            <a:off x="5104398" y="3092036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Минимизация болевых ощущений 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104398" y="3389988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противовоспалительное действие 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104398" y="3687943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улучшение клеточного и гуморального иммунитета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104398" y="3985893"/>
            <a:ext cx="3993116" cy="427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восстановление тканей и активация процессов метаболизма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104398" y="4497477"/>
            <a:ext cx="3993116" cy="427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стимуляция кровообращения и работы лимфатической системы 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104398" y="5009066"/>
            <a:ext cx="3993116" cy="213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регенерация спаек и устранение рубцовых образований 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104398" y="5307016"/>
            <a:ext cx="3993116" cy="427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661"/>
              </a:lnSpc>
            </a:pPr>
            <a:r>
              <a:rPr lang="en-US" sz="10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нормализация гормонального фона и менструального цикла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3930" y="1127684"/>
            <a:ext cx="8898150" cy="89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521"/>
              </a:lnSpc>
            </a:pPr>
            <a:r>
              <a:rPr lang="en-US" sz="2811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Хронический простатит, варикоцеле,перекрут яичка,эпидидимит,ИППП, врожденные патологии</a:t>
            </a:r>
            <a:endParaRPr lang="en-US" sz="2811" dirty="0"/>
          </a:p>
        </p:txBody>
      </p:sp>
      <p:sp>
        <p:nvSpPr>
          <p:cNvPr id="3" name="Text 1"/>
          <p:cNvSpPr/>
          <p:nvPr/>
        </p:nvSpPr>
        <p:spPr>
          <a:xfrm>
            <a:off x="503931" y="2364882"/>
            <a:ext cx="3650177" cy="2699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99"/>
              </a:lnSpc>
            </a:pPr>
            <a:r>
              <a:rPr lang="en-US" sz="1693" dirty="0">
                <a:solidFill>
                  <a:srgbClr val="FC8337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Основные клинические синдромы</a:t>
            </a:r>
            <a:endParaRPr lang="en-US" sz="1693" dirty="0"/>
          </a:p>
        </p:txBody>
      </p:sp>
      <p:sp>
        <p:nvSpPr>
          <p:cNvPr id="4" name="Text 2"/>
          <p:cNvSpPr/>
          <p:nvPr/>
        </p:nvSpPr>
        <p:spPr>
          <a:xfrm>
            <a:off x="503931" y="2769734"/>
            <a:ext cx="4273494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Болевой синдром</a:t>
            </a:r>
            <a:endParaRPr lang="en-US" sz="1389" dirty="0"/>
          </a:p>
        </p:txBody>
      </p:sp>
      <p:sp>
        <p:nvSpPr>
          <p:cNvPr id="5" name="Text 3"/>
          <p:cNvSpPr/>
          <p:nvPr/>
        </p:nvSpPr>
        <p:spPr>
          <a:xfrm>
            <a:off x="503931" y="3170147"/>
            <a:ext cx="4273494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Зуд</a:t>
            </a:r>
            <a:endParaRPr lang="en-US" sz="1389" dirty="0"/>
          </a:p>
        </p:txBody>
      </p:sp>
      <p:sp>
        <p:nvSpPr>
          <p:cNvPr id="6" name="Text 4"/>
          <p:cNvSpPr/>
          <p:nvPr/>
        </p:nvSpPr>
        <p:spPr>
          <a:xfrm>
            <a:off x="503931" y="3570565"/>
            <a:ext cx="4273494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Воспаление</a:t>
            </a:r>
            <a:endParaRPr lang="en-US" sz="1389" dirty="0"/>
          </a:p>
        </p:txBody>
      </p:sp>
      <p:sp>
        <p:nvSpPr>
          <p:cNvPr id="7" name="Text 5"/>
          <p:cNvSpPr/>
          <p:nvPr/>
        </p:nvSpPr>
        <p:spPr>
          <a:xfrm>
            <a:off x="503931" y="3970979"/>
            <a:ext cx="4273494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Нарушения мочеиспускания</a:t>
            </a:r>
            <a:endParaRPr lang="en-US" sz="1389" dirty="0"/>
          </a:p>
        </p:txBody>
      </p:sp>
      <p:sp>
        <p:nvSpPr>
          <p:cNvPr id="8" name="Text 6"/>
          <p:cNvSpPr/>
          <p:nvPr/>
        </p:nvSpPr>
        <p:spPr>
          <a:xfrm>
            <a:off x="503931" y="4371396"/>
            <a:ext cx="4273494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Нарушения половой функции</a:t>
            </a:r>
            <a:endParaRPr lang="en-US" sz="1389" dirty="0"/>
          </a:p>
        </p:txBody>
      </p:sp>
      <p:sp>
        <p:nvSpPr>
          <p:cNvPr id="9" name="Text 7"/>
          <p:cNvSpPr/>
          <p:nvPr/>
        </p:nvSpPr>
        <p:spPr>
          <a:xfrm>
            <a:off x="503931" y="4771811"/>
            <a:ext cx="4273494" cy="223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27"/>
              </a:lnSpc>
            </a:pPr>
            <a:endParaRPr lang="en-US" sz="1118" dirty="0"/>
          </a:p>
        </p:txBody>
      </p:sp>
      <p:sp>
        <p:nvSpPr>
          <p:cNvPr id="10" name="Text 8"/>
          <p:cNvSpPr/>
          <p:nvPr/>
        </p:nvSpPr>
        <p:spPr>
          <a:xfrm>
            <a:off x="5133746" y="2364883"/>
            <a:ext cx="2409590" cy="2699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99"/>
              </a:lnSpc>
            </a:pPr>
            <a:r>
              <a:rPr lang="en-US" sz="1693" dirty="0">
                <a:solidFill>
                  <a:srgbClr val="FC8337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Задачи физиотерапии</a:t>
            </a:r>
            <a:r>
              <a:rPr lang="en-US" sz="1693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 </a:t>
            </a:r>
            <a:endParaRPr lang="en-US" sz="1693" dirty="0"/>
          </a:p>
        </p:txBody>
      </p:sp>
      <p:sp>
        <p:nvSpPr>
          <p:cNvPr id="11" name="Text 9"/>
          <p:cNvSpPr/>
          <p:nvPr/>
        </p:nvSpPr>
        <p:spPr>
          <a:xfrm>
            <a:off x="5133748" y="2769738"/>
            <a:ext cx="4273494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Купирование воспалительного синдрома</a:t>
            </a:r>
            <a:endParaRPr lang="en-US" sz="1389" dirty="0"/>
          </a:p>
        </p:txBody>
      </p:sp>
      <p:sp>
        <p:nvSpPr>
          <p:cNvPr id="12" name="Text 10"/>
          <p:cNvSpPr/>
          <p:nvPr/>
        </p:nvSpPr>
        <p:spPr>
          <a:xfrm>
            <a:off x="5133748" y="3170154"/>
            <a:ext cx="4273494" cy="558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Улучшение кровообращения и  микроциркуляции в органах малого таза и предстательной железы</a:t>
            </a:r>
            <a:endParaRPr lang="en-US" sz="1389" dirty="0"/>
          </a:p>
        </p:txBody>
      </p:sp>
      <p:sp>
        <p:nvSpPr>
          <p:cNvPr id="13" name="Text 11"/>
          <p:cNvSpPr/>
          <p:nvPr/>
        </p:nvSpPr>
        <p:spPr>
          <a:xfrm>
            <a:off x="5133748" y="3849579"/>
            <a:ext cx="4273494" cy="558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Ускорение регенераций тканей и восстановление функций</a:t>
            </a:r>
            <a:endParaRPr lang="en-US" sz="1389" dirty="0"/>
          </a:p>
        </p:txBody>
      </p:sp>
      <p:sp>
        <p:nvSpPr>
          <p:cNvPr id="14" name="Text 12"/>
          <p:cNvSpPr/>
          <p:nvPr/>
        </p:nvSpPr>
        <p:spPr>
          <a:xfrm>
            <a:off x="5133748" y="4529003"/>
            <a:ext cx="4273494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Купирование болевого синдрома</a:t>
            </a:r>
            <a:endParaRPr lang="en-US" sz="1389" dirty="0"/>
          </a:p>
        </p:txBody>
      </p:sp>
      <p:sp>
        <p:nvSpPr>
          <p:cNvPr id="15" name="Text 13"/>
          <p:cNvSpPr/>
          <p:nvPr/>
        </p:nvSpPr>
        <p:spPr>
          <a:xfrm>
            <a:off x="5133748" y="4929420"/>
            <a:ext cx="4273494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Борьба с бактериальной и вирусной инфекцией</a:t>
            </a:r>
            <a:endParaRPr lang="en-US" sz="1389" dirty="0"/>
          </a:p>
        </p:txBody>
      </p:sp>
      <p:sp>
        <p:nvSpPr>
          <p:cNvPr id="16" name="Text 14"/>
          <p:cNvSpPr/>
          <p:nvPr/>
        </p:nvSpPr>
        <p:spPr>
          <a:xfrm>
            <a:off x="5133748" y="5329836"/>
            <a:ext cx="4273494" cy="279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67"/>
              </a:lnSpc>
            </a:pPr>
            <a:r>
              <a:rPr lang="en-US" sz="1389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Стимуляция иммунной защиты </a:t>
            </a:r>
            <a:endParaRPr lang="en-US" sz="1389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9F8D7D-A97B-406C-8352-7FE643BF41C4}"/>
              </a:ext>
            </a:extLst>
          </p:cNvPr>
          <p:cNvSpPr txBox="1"/>
          <p:nvPr/>
        </p:nvSpPr>
        <p:spPr>
          <a:xfrm>
            <a:off x="369758" y="1006270"/>
            <a:ext cx="9037483" cy="1237203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ru-RU" sz="8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7907" y="1014739"/>
            <a:ext cx="8610111" cy="77987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lIns="0" tIns="0" rIns="0" bIns="0" rtlCol="0" anchor="t"/>
          <a:lstStyle/>
          <a:p>
            <a:pPr algn="ctr">
              <a:lnSpc>
                <a:spcPts val="3047"/>
              </a:lnSpc>
            </a:pPr>
            <a:r>
              <a:rPr lang="en-US" sz="2439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Соматические заболевания, снижающие репродуктивное здоровье подростков </a:t>
            </a:r>
            <a:endParaRPr lang="en-US" sz="2439" dirty="0"/>
          </a:p>
        </p:txBody>
      </p:sp>
      <p:sp>
        <p:nvSpPr>
          <p:cNvPr id="3" name="Text 1"/>
          <p:cNvSpPr/>
          <p:nvPr/>
        </p:nvSpPr>
        <p:spPr>
          <a:xfrm>
            <a:off x="647907" y="2037825"/>
            <a:ext cx="4829633" cy="1795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Заболевания сердечно-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сосудистой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системы</a:t>
            </a: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Заболевания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пищеварительной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системы</a:t>
            </a: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Эндокринные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заболевания</a:t>
            </a: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Метаболические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нарушения</a:t>
            </a: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Заболевания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нервной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системы</a:t>
            </a: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Заболевания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опорно-двигательного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аппарата</a:t>
            </a: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ЧДБ</a:t>
            </a:r>
            <a:endParaRPr lang="en-US" sz="1625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6D879E-3B33-78D4-3073-CDC1DA039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168" y="2033529"/>
            <a:ext cx="2696949" cy="360000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7907" y="994425"/>
            <a:ext cx="7443716" cy="886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047"/>
              </a:lnSpc>
            </a:pPr>
            <a:r>
              <a:rPr lang="en-US" sz="2439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Комплексный подход к восстановлению</a:t>
            </a:r>
            <a:endParaRPr lang="en-US" sz="2439" dirty="0"/>
          </a:p>
        </p:txBody>
      </p:sp>
      <p:sp>
        <p:nvSpPr>
          <p:cNvPr id="3" name="Text 1"/>
          <p:cNvSpPr/>
          <p:nvPr/>
        </p:nvSpPr>
        <p:spPr>
          <a:xfrm>
            <a:off x="2949443" y="1424914"/>
            <a:ext cx="4127500" cy="3899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047"/>
              </a:lnSpc>
            </a:pPr>
            <a:r>
              <a:rPr lang="en-US" sz="2439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здоровья подростков</a:t>
            </a:r>
            <a:endParaRPr lang="en-US" sz="2439" dirty="0"/>
          </a:p>
        </p:txBody>
      </p:sp>
      <p:sp>
        <p:nvSpPr>
          <p:cNvPr id="4" name="Text 2"/>
          <p:cNvSpPr/>
          <p:nvPr/>
        </p:nvSpPr>
        <p:spPr>
          <a:xfrm>
            <a:off x="647908" y="2058059"/>
            <a:ext cx="4152814" cy="1795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Климатотерапия,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аэротерапия</a:t>
            </a: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Диетотерапия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Фитотерапия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Лечебная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физкультура</a:t>
            </a: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Медицинский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массаж</a:t>
            </a: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Физические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факторы</a:t>
            </a:r>
            <a:endParaRPr lang="en-US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422"/>
              </a:lnSpc>
              <a:buSzPct val="100000"/>
              <a:buChar char="•"/>
            </a:pPr>
            <a:endParaRPr lang="en-US" sz="1625" dirty="0"/>
          </a:p>
          <a:p>
            <a:pPr marL="232150" indent="-232150">
              <a:lnSpc>
                <a:spcPts val="1422"/>
              </a:lnSpc>
              <a:buSzPct val="100000"/>
              <a:buFont typeface="Wingdings" panose="05000000000000000000" pitchFamily="2" charset="2"/>
              <a:buChar char="q"/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Водолечение </a:t>
            </a:r>
            <a:endParaRPr lang="en-US" sz="1625" dirty="0"/>
          </a:p>
        </p:txBody>
      </p:sp>
      <p:sp>
        <p:nvSpPr>
          <p:cNvPr id="5" name="Text 3"/>
          <p:cNvSpPr/>
          <p:nvPr/>
        </p:nvSpPr>
        <p:spPr>
          <a:xfrm>
            <a:off x="647908" y="3944940"/>
            <a:ext cx="4152814" cy="180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endParaRPr lang="en-US" sz="983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CB1B57-CEC2-63E8-5B6E-F23ECCEBB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717" y="1672881"/>
            <a:ext cx="2700762" cy="180457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ED8225-3C1E-8622-6B19-93AB18E5F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3923" y="4657092"/>
            <a:ext cx="2700762" cy="180457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187DB6-E5F7-D8B1-53D7-E95FB0FB9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1078" y="3269142"/>
            <a:ext cx="2892845" cy="180457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3927" y="1137432"/>
            <a:ext cx="8327204" cy="4499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521"/>
              </a:lnSpc>
            </a:pPr>
            <a:r>
              <a:rPr lang="en-US" sz="2811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Применение физических факторов </a:t>
            </a:r>
            <a:endParaRPr lang="en-US" sz="2811" dirty="0"/>
          </a:p>
        </p:txBody>
      </p:sp>
      <p:sp>
        <p:nvSpPr>
          <p:cNvPr id="3" name="Text 1"/>
          <p:cNvSpPr/>
          <p:nvPr/>
        </p:nvSpPr>
        <p:spPr>
          <a:xfrm>
            <a:off x="503930" y="1857245"/>
            <a:ext cx="8898150" cy="3863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32150" indent="-232150">
              <a:lnSpc>
                <a:spcPts val="1727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1625" b="1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Электротерапия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Применение токов,которые убирают спазм капиллярных сосудов и мышц, улучшают микроциркуляцию в тканях и повышают гормональную активность репродуктивной системы</a:t>
            </a:r>
            <a:endParaRPr lang="en-US" sz="1625" dirty="0"/>
          </a:p>
          <a:p>
            <a:pPr marL="232150" indent="-232150">
              <a:lnSpc>
                <a:spcPts val="1727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1625" b="1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Лекарственный электрофорез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Ведение в ионном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виде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25" dirty="0" err="1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препаратов</a:t>
            </a:r>
            <a:endParaRPr lang="ru-RU" sz="1625" dirty="0">
              <a:solidFill>
                <a:srgbClr val="E5E0DF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32150" indent="-232150">
              <a:lnSpc>
                <a:spcPts val="1727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 растворы,грязевые салфетки) в ткани с помощью токов, минуя ЖКТ и кровеносную систему. Купирует боли, снижает отечность и регенерирует ткань</a:t>
            </a:r>
            <a:endParaRPr lang="en-US" sz="1625" dirty="0"/>
          </a:p>
          <a:p>
            <a:pPr marL="232150" indent="-232150">
              <a:lnSpc>
                <a:spcPts val="1727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1625" b="1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Магнитотерапия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Статическое или импульсное магнитное поле  дает выраженный противовоспалительный эффект  и широко используется на фоне хирургических вмешательств</a:t>
            </a:r>
            <a:endParaRPr lang="en-US" sz="1625" dirty="0"/>
          </a:p>
          <a:p>
            <a:pPr marL="232150" indent="-232150">
              <a:lnSpc>
                <a:spcPts val="1727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1625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Фототерапия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Ультрафиолетовое и инфракрасное излучения, а также лучи видимого спектра дают стойкий антибактериальный эффект и применяются в терапии воспаления репродуктивных органов</a:t>
            </a:r>
            <a:endParaRPr lang="en-US" sz="1625" dirty="0"/>
          </a:p>
          <a:p>
            <a:pPr marL="232150" indent="-232150">
              <a:lnSpc>
                <a:spcPts val="1727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1625" b="1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Лазерная терапия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Низкоинтенсивное излучение улучшает кровообращение и регенерацию тканей</a:t>
            </a:r>
            <a:endParaRPr lang="en-US" sz="1625" dirty="0"/>
          </a:p>
          <a:p>
            <a:pPr marL="232150" indent="-232150">
              <a:lnSpc>
                <a:spcPts val="1727"/>
              </a:lnSpc>
              <a:buSzPct val="100000"/>
              <a:buFont typeface="Wingdings" panose="05000000000000000000" pitchFamily="2" charset="2"/>
              <a:buChar char="v"/>
            </a:pPr>
            <a:r>
              <a:rPr lang="en-US" sz="1625" b="1" dirty="0">
                <a:solidFill>
                  <a:srgbClr val="FC83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Водолечение</a:t>
            </a: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Применение водных процедур для терапии гинекологических патологий основана на ее механическом и температурном воздействии на рецепторы кожи и слизистых оболочек</a:t>
            </a:r>
            <a:endParaRPr lang="en-US" sz="16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27452" y="981927"/>
            <a:ext cx="2699643" cy="33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641"/>
              </a:lnSpc>
            </a:pPr>
            <a:endParaRPr lang="en-US" sz="2099" dirty="0"/>
          </a:p>
        </p:txBody>
      </p:sp>
      <p:sp>
        <p:nvSpPr>
          <p:cNvPr id="4" name="Text 1"/>
          <p:cNvSpPr/>
          <p:nvPr/>
        </p:nvSpPr>
        <p:spPr>
          <a:xfrm>
            <a:off x="1227452" y="3269064"/>
            <a:ext cx="1349821" cy="168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21"/>
              </a:lnSpc>
            </a:pP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1227450" y="3468019"/>
            <a:ext cx="1619802" cy="2024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91"/>
              </a:lnSpc>
            </a:pPr>
            <a:r>
              <a:rPr lang="en-US" sz="1354" b="1" dirty="0">
                <a:solidFill>
                  <a:srgbClr val="FC8337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Фитотерапия</a:t>
            </a:r>
            <a:r>
              <a:rPr lang="en-US" sz="1253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 </a:t>
            </a:r>
            <a:endParaRPr lang="en-US" sz="1253" dirty="0"/>
          </a:p>
        </p:txBody>
      </p:sp>
      <p:sp>
        <p:nvSpPr>
          <p:cNvPr id="6" name="Text 3"/>
          <p:cNvSpPr/>
          <p:nvPr/>
        </p:nvSpPr>
        <p:spPr>
          <a:xfrm>
            <a:off x="1227449" y="3746307"/>
            <a:ext cx="1665108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гинекологический</a:t>
            </a:r>
            <a:r>
              <a:rPr lang="en-US" sz="89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endParaRPr lang="en-US" sz="894" dirty="0"/>
          </a:p>
        </p:txBody>
      </p:sp>
      <p:sp>
        <p:nvSpPr>
          <p:cNvPr id="7" name="Text 4"/>
          <p:cNvSpPr/>
          <p:nvPr/>
        </p:nvSpPr>
        <p:spPr>
          <a:xfrm>
            <a:off x="1227449" y="3998389"/>
            <a:ext cx="1665108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противовоспалительный</a:t>
            </a:r>
            <a:r>
              <a:rPr lang="en-US" sz="105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1227449" y="4250475"/>
            <a:ext cx="1665108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почечный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1212291" y="4483934"/>
            <a:ext cx="1731252" cy="2024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витаминный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227449" y="4754642"/>
            <a:ext cx="1665108" cy="147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52"/>
              </a:lnSpc>
            </a:pPr>
            <a:endParaRPr lang="en-US" sz="847" dirty="0"/>
          </a:p>
        </p:txBody>
      </p:sp>
      <p:sp>
        <p:nvSpPr>
          <p:cNvPr id="12" name="Text 8"/>
          <p:cNvSpPr/>
          <p:nvPr/>
        </p:nvSpPr>
        <p:spPr>
          <a:xfrm>
            <a:off x="3161174" y="3269069"/>
            <a:ext cx="1349821" cy="168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21"/>
              </a:lnSpc>
            </a:pP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3161166" y="3468019"/>
            <a:ext cx="1665108" cy="4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91"/>
              </a:lnSpc>
            </a:pPr>
            <a:r>
              <a:rPr lang="en-US" sz="1354" b="1" dirty="0">
                <a:solidFill>
                  <a:srgbClr val="FC8337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Медицинский массаж</a:t>
            </a:r>
            <a:endParaRPr lang="en-US" sz="1354" dirty="0"/>
          </a:p>
        </p:txBody>
      </p:sp>
      <p:sp>
        <p:nvSpPr>
          <p:cNvPr id="14" name="Text 10"/>
          <p:cNvSpPr/>
          <p:nvPr/>
        </p:nvSpPr>
        <p:spPr>
          <a:xfrm>
            <a:off x="3161166" y="3948728"/>
            <a:ext cx="1665108" cy="367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Массаж сегментарно- рефлексогенных зон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5094891" y="3269069"/>
            <a:ext cx="1349821" cy="168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21"/>
              </a:lnSpc>
            </a:pP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5094884" y="3468019"/>
            <a:ext cx="1665108" cy="4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91"/>
              </a:lnSpc>
            </a:pPr>
            <a:r>
              <a:rPr lang="en-US" sz="1354" b="1" dirty="0">
                <a:solidFill>
                  <a:srgbClr val="FC8337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Лечебная физкультура</a:t>
            </a:r>
            <a:endParaRPr lang="en-US" sz="1354" dirty="0"/>
          </a:p>
        </p:txBody>
      </p:sp>
      <p:sp>
        <p:nvSpPr>
          <p:cNvPr id="18" name="Text 13"/>
          <p:cNvSpPr/>
          <p:nvPr/>
        </p:nvSpPr>
        <p:spPr>
          <a:xfrm>
            <a:off x="5094884" y="3948728"/>
            <a:ext cx="1665108" cy="367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Общеразвивающие упражнения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5094884" y="4384623"/>
            <a:ext cx="1665108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Упражнения на растяжку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5094891" y="4629504"/>
            <a:ext cx="1678006" cy="919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Специальные упражнения для укрепления мышц тазового дна (Кегеля, "Березка")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5094891" y="5548517"/>
            <a:ext cx="1665100" cy="313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Дыхательная гимнастика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7028609" y="3269069"/>
            <a:ext cx="1349821" cy="168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21"/>
              </a:lnSpc>
            </a:pP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7028607" y="3468019"/>
            <a:ext cx="1619802" cy="2024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91"/>
              </a:lnSpc>
            </a:pPr>
            <a:r>
              <a:rPr lang="en-US" sz="1354" b="1" dirty="0">
                <a:solidFill>
                  <a:srgbClr val="FC8337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Гидротерапия</a:t>
            </a:r>
            <a:r>
              <a:rPr lang="en-US" sz="1253" b="1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 </a:t>
            </a:r>
            <a:endParaRPr lang="en-US" sz="1253" dirty="0"/>
          </a:p>
        </p:txBody>
      </p:sp>
      <p:sp>
        <p:nvSpPr>
          <p:cNvPr id="25" name="Text 19"/>
          <p:cNvSpPr/>
          <p:nvPr/>
        </p:nvSpPr>
        <p:spPr>
          <a:xfrm>
            <a:off x="7028601" y="3746312"/>
            <a:ext cx="1665108" cy="147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52"/>
              </a:lnSpc>
            </a:pPr>
            <a:r>
              <a:rPr lang="en-US" sz="1100" b="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Гидромассажные ванны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7028601" y="3961715"/>
            <a:ext cx="1665108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Жемчужные ванны</a:t>
            </a:r>
            <a:endParaRPr lang="en-US" sz="1100" dirty="0"/>
          </a:p>
        </p:txBody>
      </p:sp>
      <p:sp>
        <p:nvSpPr>
          <p:cNvPr id="27" name="Text 21"/>
          <p:cNvSpPr/>
          <p:nvPr/>
        </p:nvSpPr>
        <p:spPr>
          <a:xfrm>
            <a:off x="7028601" y="4213798"/>
            <a:ext cx="1665108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Хвойные ванны</a:t>
            </a:r>
            <a:endParaRPr lang="en-US" sz="1100" dirty="0"/>
          </a:p>
        </p:txBody>
      </p:sp>
      <p:sp>
        <p:nvSpPr>
          <p:cNvPr id="28" name="Text 22"/>
          <p:cNvSpPr/>
          <p:nvPr/>
        </p:nvSpPr>
        <p:spPr>
          <a:xfrm>
            <a:off x="7028601" y="4465882"/>
            <a:ext cx="1665108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Йодобромные ванны</a:t>
            </a:r>
            <a:endParaRPr lang="en-US" sz="1100" dirty="0"/>
          </a:p>
        </p:txBody>
      </p:sp>
      <p:sp>
        <p:nvSpPr>
          <p:cNvPr id="29" name="Text 23"/>
          <p:cNvSpPr/>
          <p:nvPr/>
        </p:nvSpPr>
        <p:spPr>
          <a:xfrm>
            <a:off x="7028601" y="4717966"/>
            <a:ext cx="1665108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Морские ванны</a:t>
            </a:r>
            <a:endParaRPr lang="en-US" sz="1100" dirty="0"/>
          </a:p>
        </p:txBody>
      </p:sp>
      <p:sp>
        <p:nvSpPr>
          <p:cNvPr id="30" name="Text 24"/>
          <p:cNvSpPr/>
          <p:nvPr/>
        </p:nvSpPr>
        <p:spPr>
          <a:xfrm>
            <a:off x="7028601" y="4970051"/>
            <a:ext cx="1665108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22"/>
              </a:lnSpc>
            </a:pPr>
            <a:r>
              <a:rPr lang="en-US" sz="1100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Душ Шарко</a:t>
            </a:r>
            <a:endParaRPr lang="en-US" sz="1100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0033A96-8C6A-90AE-4EF2-8D87A9D32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27" y="1201063"/>
            <a:ext cx="1457070" cy="2097206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680A72F-38BF-FC06-DE96-06A86FE65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557" y="1201321"/>
            <a:ext cx="1757188" cy="2067747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0BA6283-8F95-B273-7B07-412C81D7C8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020" y="1201320"/>
            <a:ext cx="1619802" cy="2067749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B9280F7-1136-8BDF-0B59-BC53966811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811" y="1171863"/>
            <a:ext cx="1742037" cy="2097206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99409" y="1055694"/>
            <a:ext cx="6234245" cy="41984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none" lIns="0" tIns="0" rIns="0" bIns="0" rtlCol="0" anchor="t"/>
          <a:lstStyle/>
          <a:p>
            <a:pPr algn="ctr">
              <a:lnSpc>
                <a:spcPts val="3286"/>
              </a:lnSpc>
            </a:pPr>
            <a:r>
              <a:rPr lang="en-US" sz="2707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Ожидаемые результаты проекта</a:t>
            </a:r>
            <a:endParaRPr lang="en-US" sz="2707" dirty="0"/>
          </a:p>
        </p:txBody>
      </p:sp>
      <p:sp>
        <p:nvSpPr>
          <p:cNvPr id="4" name="Text 1"/>
          <p:cNvSpPr/>
          <p:nvPr/>
        </p:nvSpPr>
        <p:spPr>
          <a:xfrm>
            <a:off x="604621" y="2365694"/>
            <a:ext cx="8696771" cy="252003"/>
          </a:xfrm>
          <a:prstGeom prst="rect">
            <a:avLst/>
          </a:prstGeom>
          <a:solidFill>
            <a:schemeClr val="accent2"/>
          </a:solidFill>
          <a:ln/>
        </p:spPr>
        <p:txBody>
          <a:bodyPr wrap="none" lIns="0" tIns="0" rIns="0" bIns="0" rtlCol="0" anchor="t"/>
          <a:lstStyle/>
          <a:p>
            <a:pPr marL="232150" indent="-232150">
              <a:lnSpc>
                <a:spcPts val="1964"/>
              </a:lnSpc>
              <a:buFont typeface="Wingdings" panose="05000000000000000000" pitchFamily="2" charset="2"/>
              <a:buChar char="q"/>
            </a:pPr>
            <a:r>
              <a:rPr lang="en-US" sz="2167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Информированность</a:t>
            </a:r>
            <a:endParaRPr lang="en-US" sz="2167" dirty="0"/>
          </a:p>
        </p:txBody>
      </p:sp>
      <p:sp>
        <p:nvSpPr>
          <p:cNvPr id="5" name="Text 2"/>
          <p:cNvSpPr/>
          <p:nvPr/>
        </p:nvSpPr>
        <p:spPr>
          <a:xfrm>
            <a:off x="604621" y="2688235"/>
            <a:ext cx="8696771" cy="252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64"/>
              </a:lnSpc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Повышение уровня знаний о вопросах репродуктивного здоровья</a:t>
            </a:r>
            <a:endParaRPr lang="en-US" sz="1625" dirty="0"/>
          </a:p>
        </p:txBody>
      </p:sp>
      <p:sp>
        <p:nvSpPr>
          <p:cNvPr id="7" name="Text 3"/>
          <p:cNvSpPr/>
          <p:nvPr/>
        </p:nvSpPr>
        <p:spPr>
          <a:xfrm>
            <a:off x="604621" y="3729543"/>
            <a:ext cx="8696771" cy="252003"/>
          </a:xfrm>
          <a:prstGeom prst="rect">
            <a:avLst/>
          </a:prstGeom>
          <a:solidFill>
            <a:schemeClr val="accent2">
              <a:lumMod val="75000"/>
            </a:schemeClr>
          </a:solidFill>
          <a:ln/>
        </p:spPr>
        <p:txBody>
          <a:bodyPr wrap="none" lIns="0" tIns="0" rIns="0" bIns="0" rtlCol="0" anchor="t"/>
          <a:lstStyle/>
          <a:p>
            <a:pPr marL="232150" indent="-232150">
              <a:lnSpc>
                <a:spcPts val="1964"/>
              </a:lnSpc>
              <a:buFont typeface="Wingdings" panose="05000000000000000000" pitchFamily="2" charset="2"/>
              <a:buChar char="q"/>
            </a:pPr>
            <a:r>
              <a:rPr lang="en-US" sz="2167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Ответственность</a:t>
            </a:r>
            <a:endParaRPr lang="en-US" sz="2167" dirty="0"/>
          </a:p>
        </p:txBody>
      </p:sp>
      <p:sp>
        <p:nvSpPr>
          <p:cNvPr id="8" name="Text 4"/>
          <p:cNvSpPr/>
          <p:nvPr/>
        </p:nvSpPr>
        <p:spPr>
          <a:xfrm>
            <a:off x="604621" y="4052083"/>
            <a:ext cx="8696771" cy="252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64"/>
              </a:lnSpc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Формирование правильного отношения к здоровью и будущему родительству</a:t>
            </a:r>
            <a:endParaRPr lang="en-US" sz="1625" dirty="0"/>
          </a:p>
        </p:txBody>
      </p:sp>
      <p:sp>
        <p:nvSpPr>
          <p:cNvPr id="10" name="Text 5"/>
          <p:cNvSpPr/>
          <p:nvPr/>
        </p:nvSpPr>
        <p:spPr>
          <a:xfrm>
            <a:off x="604621" y="5093389"/>
            <a:ext cx="8696771" cy="252003"/>
          </a:xfrm>
          <a:prstGeom prst="rect">
            <a:avLst/>
          </a:prstGeom>
          <a:solidFill>
            <a:schemeClr val="accent2">
              <a:lumMod val="75000"/>
            </a:schemeClr>
          </a:solidFill>
          <a:ln/>
        </p:spPr>
        <p:txBody>
          <a:bodyPr wrap="none" lIns="0" tIns="0" rIns="0" bIns="0" rtlCol="0" anchor="t"/>
          <a:lstStyle/>
          <a:p>
            <a:pPr marL="232150" indent="-232150">
              <a:lnSpc>
                <a:spcPts val="1964"/>
              </a:lnSpc>
              <a:buFont typeface="Wingdings" panose="05000000000000000000" pitchFamily="2" charset="2"/>
              <a:buChar char="q"/>
            </a:pPr>
            <a:r>
              <a:rPr lang="en-US" sz="2167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Улучшение здоровья</a:t>
            </a:r>
            <a:endParaRPr lang="en-US" sz="2167" dirty="0"/>
          </a:p>
        </p:txBody>
      </p:sp>
      <p:sp>
        <p:nvSpPr>
          <p:cNvPr id="11" name="Text 6"/>
          <p:cNvSpPr/>
          <p:nvPr/>
        </p:nvSpPr>
        <p:spPr>
          <a:xfrm>
            <a:off x="604621" y="5415932"/>
            <a:ext cx="8696771" cy="252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64"/>
              </a:lnSpc>
            </a:pPr>
            <a:r>
              <a:rPr lang="en-US" sz="162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Повышение физического и психологического благополучия подростков</a:t>
            </a:r>
            <a:endParaRPr lang="en-US" sz="16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176679" y="1061335"/>
            <a:ext cx="5267401" cy="164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6466"/>
              </a:lnSpc>
            </a:pPr>
            <a:r>
              <a:rPr lang="en-US" sz="5179" dirty="0">
                <a:solidFill>
                  <a:srgbClr val="FFFFFF"/>
                </a:solidFill>
                <a:latin typeface="Saira Medium" pitchFamily="34" charset="0"/>
                <a:ea typeface="Saira Medium" pitchFamily="34" charset="-122"/>
                <a:cs typeface="Saira Medium" pitchFamily="34" charset="-120"/>
              </a:rPr>
              <a:t>Инвестиции в будущее</a:t>
            </a:r>
            <a:endParaRPr lang="en-US" sz="5179" dirty="0"/>
          </a:p>
        </p:txBody>
      </p:sp>
      <p:sp>
        <p:nvSpPr>
          <p:cNvPr id="4" name="Shape 1"/>
          <p:cNvSpPr/>
          <p:nvPr/>
        </p:nvSpPr>
        <p:spPr>
          <a:xfrm>
            <a:off x="4176683" y="2881147"/>
            <a:ext cx="296906" cy="296906"/>
          </a:xfrm>
          <a:prstGeom prst="roundRect">
            <a:avLst>
              <a:gd name="adj" fmla="val 40008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586933" y="2897592"/>
            <a:ext cx="4857149" cy="245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30"/>
              </a:lnSpc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Создание программ</a:t>
            </a:r>
            <a:endParaRPr lang="en-US" sz="1354" dirty="0"/>
          </a:p>
        </p:txBody>
      </p:sp>
      <p:sp>
        <p:nvSpPr>
          <p:cNvPr id="6" name="Text 3"/>
          <p:cNvSpPr/>
          <p:nvPr/>
        </p:nvSpPr>
        <p:spPr>
          <a:xfrm>
            <a:off x="4586933" y="3211022"/>
            <a:ext cx="4857149" cy="490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30"/>
              </a:lnSpc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Разработка и развитие специализированных программ в санаторных учреждениях </a:t>
            </a:r>
            <a:endParaRPr lang="en-US" sz="1354" dirty="0"/>
          </a:p>
        </p:txBody>
      </p:sp>
      <p:sp>
        <p:nvSpPr>
          <p:cNvPr id="7" name="Shape 4"/>
          <p:cNvSpPr/>
          <p:nvPr/>
        </p:nvSpPr>
        <p:spPr>
          <a:xfrm>
            <a:off x="4176683" y="3928580"/>
            <a:ext cx="296906" cy="296906"/>
          </a:xfrm>
          <a:prstGeom prst="roundRect">
            <a:avLst>
              <a:gd name="adj" fmla="val 40008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86933" y="3945027"/>
            <a:ext cx="4857149" cy="245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30"/>
              </a:lnSpc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Межведомственное взаимодействие</a:t>
            </a:r>
            <a:endParaRPr lang="en-US" sz="1354" dirty="0"/>
          </a:p>
        </p:txBody>
      </p:sp>
      <p:sp>
        <p:nvSpPr>
          <p:cNvPr id="9" name="Text 6"/>
          <p:cNvSpPr/>
          <p:nvPr/>
        </p:nvSpPr>
        <p:spPr>
          <a:xfrm>
            <a:off x="4586933" y="4258457"/>
            <a:ext cx="4857149" cy="490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30"/>
              </a:lnSpc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Комплексное сопровождение подростков через сотрудничество всех заинтересованных организаций</a:t>
            </a:r>
            <a:endParaRPr lang="en-US" sz="1354" dirty="0"/>
          </a:p>
        </p:txBody>
      </p:sp>
      <p:sp>
        <p:nvSpPr>
          <p:cNvPr id="10" name="Shape 7"/>
          <p:cNvSpPr/>
          <p:nvPr/>
        </p:nvSpPr>
        <p:spPr>
          <a:xfrm>
            <a:off x="4176683" y="4976011"/>
            <a:ext cx="296906" cy="296906"/>
          </a:xfrm>
          <a:prstGeom prst="roundRect">
            <a:avLst>
              <a:gd name="adj" fmla="val 40008"/>
            </a:avLst>
          </a:prstGeom>
          <a:solidFill>
            <a:srgbClr val="030303"/>
          </a:solidFill>
          <a:ln w="22860">
            <a:solidFill>
              <a:srgbClr val="FC833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86933" y="4992459"/>
            <a:ext cx="4857149" cy="245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30"/>
              </a:lnSpc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Здоровое поколение</a:t>
            </a:r>
            <a:endParaRPr lang="en-US" sz="1354" dirty="0"/>
          </a:p>
        </p:txBody>
      </p:sp>
      <p:sp>
        <p:nvSpPr>
          <p:cNvPr id="12" name="Text 9"/>
          <p:cNvSpPr/>
          <p:nvPr/>
        </p:nvSpPr>
        <p:spPr>
          <a:xfrm>
            <a:off x="4586933" y="5305891"/>
            <a:ext cx="4857149" cy="490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30"/>
              </a:lnSpc>
            </a:pPr>
            <a:r>
              <a:rPr lang="en-US" sz="135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Формирование здорового поколения – залог стабильного и процветающего будущего для всей страны</a:t>
            </a:r>
            <a:endParaRPr lang="en-US" sz="1354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D2995A-36DA-BA61-2A0F-B69059F54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48" y="1886190"/>
            <a:ext cx="3538717" cy="392264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TM02900771[[fn=Сектор]]</Template>
  <TotalTime>221</TotalTime>
  <Words>990</Words>
  <Application>Microsoft Office PowerPoint</Application>
  <PresentationFormat>Лист A4 (210x297 мм)</PresentationFormat>
  <Paragraphs>199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Wingdings 3</vt:lpstr>
      <vt:lpstr>Saira Medium</vt:lpstr>
      <vt:lpstr>Century Gothic</vt:lpstr>
      <vt:lpstr>Wingdings</vt:lpstr>
      <vt:lpstr>Roboto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Алкино_6</dc:creator>
  <cp:lastModifiedBy>Диана Ди</cp:lastModifiedBy>
  <cp:revision>23</cp:revision>
  <dcterms:created xsi:type="dcterms:W3CDTF">2026-04-20T06:42:53Z</dcterms:created>
  <dcterms:modified xsi:type="dcterms:W3CDTF">2026-05-06T07:40:06Z</dcterms:modified>
</cp:coreProperties>
</file>